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sldIdLst>
    <p:sldId id="257" r:id="rId2"/>
    <p:sldId id="281" r:id="rId3"/>
    <p:sldId id="284" r:id="rId4"/>
    <p:sldId id="285" r:id="rId5"/>
    <p:sldId id="261" r:id="rId6"/>
    <p:sldId id="268" r:id="rId7"/>
    <p:sldId id="271" r:id="rId8"/>
    <p:sldId id="272" r:id="rId9"/>
    <p:sldId id="273" r:id="rId10"/>
    <p:sldId id="274" r:id="rId11"/>
    <p:sldId id="301" r:id="rId12"/>
    <p:sldId id="302" r:id="rId13"/>
    <p:sldId id="305" r:id="rId14"/>
    <p:sldId id="262" r:id="rId15"/>
    <p:sldId id="309" r:id="rId16"/>
    <p:sldId id="306" r:id="rId17"/>
    <p:sldId id="307" r:id="rId18"/>
    <p:sldId id="308" r:id="rId19"/>
    <p:sldId id="291" r:id="rId20"/>
    <p:sldId id="310" r:id="rId21"/>
    <p:sldId id="311" r:id="rId22"/>
    <p:sldId id="263" r:id="rId23"/>
    <p:sldId id="294" r:id="rId24"/>
    <p:sldId id="314" r:id="rId25"/>
    <p:sldId id="264" r:id="rId26"/>
    <p:sldId id="297" r:id="rId27"/>
    <p:sldId id="312" r:id="rId28"/>
    <p:sldId id="296" r:id="rId29"/>
    <p:sldId id="313" r:id="rId30"/>
    <p:sldId id="298" r:id="rId31"/>
    <p:sldId id="315" r:id="rId32"/>
    <p:sldId id="31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5737D-86C7-4FA5-96E7-6EEB5969F40A}" v="2" dt="2026-04-16T12:17:12.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16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FBA21-E0A3-405C-B0AA-A55E38869B61}" type="datetimeFigureOut">
              <a:rPr lang="en-US" smtClean="0"/>
              <a:t>5/19/2026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3272A-3EAF-4711-8D82-FBD2BEE35D7C}" type="slidenum">
              <a:rPr lang="en-US" smtClean="0"/>
              <a:t>‹#›</a:t>
            </a:fld>
            <a:endParaRPr lang="en-US"/>
          </a:p>
        </p:txBody>
      </p:sp>
    </p:spTree>
    <p:extLst>
      <p:ext uri="{BB962C8B-B14F-4D97-AF65-F5344CB8AC3E}">
        <p14:creationId xmlns:p14="http://schemas.microsoft.com/office/powerpoint/2010/main" val="277519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714094-6A37-3543-B16E-4EA52484C99F}" type="slidenum">
              <a:rPr lang="en-US" smtClean="0"/>
              <a:t>1</a:t>
            </a:fld>
            <a:endParaRPr lang="en-US"/>
          </a:p>
        </p:txBody>
      </p:sp>
    </p:spTree>
    <p:extLst>
      <p:ext uri="{BB962C8B-B14F-4D97-AF65-F5344CB8AC3E}">
        <p14:creationId xmlns:p14="http://schemas.microsoft.com/office/powerpoint/2010/main" val="171026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962420A-9D65-4295-84E8-227CA3E96B07}"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AAFD-0E08-4E41-BE84-61DC7024605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29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2420A-9D65-4295-84E8-227CA3E96B07}"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AAFD-0E08-4E41-BE84-61DC7024605A}" type="slidenum">
              <a:rPr lang="en-US" smtClean="0"/>
              <a:t>‹#›</a:t>
            </a:fld>
            <a:endParaRPr lang="en-US"/>
          </a:p>
        </p:txBody>
      </p:sp>
    </p:spTree>
    <p:extLst>
      <p:ext uri="{BB962C8B-B14F-4D97-AF65-F5344CB8AC3E}">
        <p14:creationId xmlns:p14="http://schemas.microsoft.com/office/powerpoint/2010/main" val="3694882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2420A-9D65-4295-84E8-227CA3E96B07}"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AAFD-0E08-4E41-BE84-61DC7024605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205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A picture containing text, sky, outdoor, day&#10;&#10;Description automatically generated">
            <a:extLst>
              <a:ext uri="{FF2B5EF4-FFF2-40B4-BE49-F238E27FC236}">
                <a16:creationId xmlns:a16="http://schemas.microsoft.com/office/drawing/2014/main" id="{B37EFD79-42A8-A797-885E-D0FBAB57627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83162" y="0"/>
            <a:ext cx="12108838" cy="4843535"/>
          </a:xfrm>
          <a:prstGeom prst="rect">
            <a:avLst/>
          </a:prstGeom>
        </p:spPr>
      </p:pic>
      <p:sp>
        <p:nvSpPr>
          <p:cNvPr id="4" name="Date Placeholder 3">
            <a:extLst>
              <a:ext uri="{FF2B5EF4-FFF2-40B4-BE49-F238E27FC236}">
                <a16:creationId xmlns:a16="http://schemas.microsoft.com/office/drawing/2014/main" id="{A6AF20F7-6E18-3F66-48F5-4C77DC0A4A82}"/>
              </a:ext>
            </a:extLst>
          </p:cNvPr>
          <p:cNvSpPr>
            <a:spLocks noGrp="1"/>
          </p:cNvSpPr>
          <p:nvPr>
            <p:ph type="dt" sz="half" idx="10"/>
          </p:nvPr>
        </p:nvSpPr>
        <p:spPr>
          <a:xfrm>
            <a:off x="325924" y="6587758"/>
            <a:ext cx="1972108" cy="245889"/>
          </a:xfrm>
          <a:prstGeom prst="rect">
            <a:avLst/>
          </a:prstGeom>
        </p:spPr>
        <p:txBody>
          <a:bodyPr/>
          <a:lstStyle/>
          <a:p>
            <a:r>
              <a:rPr lang="en-US"/>
              <a:t>JUPITER MEDICAL CENTER</a:t>
            </a:r>
          </a:p>
        </p:txBody>
      </p:sp>
      <p:sp>
        <p:nvSpPr>
          <p:cNvPr id="6" name="Slide Number Placeholder 5">
            <a:extLst>
              <a:ext uri="{FF2B5EF4-FFF2-40B4-BE49-F238E27FC236}">
                <a16:creationId xmlns:a16="http://schemas.microsoft.com/office/drawing/2014/main" id="{B72EC850-039B-047F-3319-EDFC25C58322}"/>
              </a:ext>
            </a:extLst>
          </p:cNvPr>
          <p:cNvSpPr>
            <a:spLocks noGrp="1"/>
          </p:cNvSpPr>
          <p:nvPr>
            <p:ph type="sldNum" sz="quarter" idx="12"/>
          </p:nvPr>
        </p:nvSpPr>
        <p:spPr/>
        <p:txBody>
          <a:bodyPr/>
          <a:lstStyle/>
          <a:p>
            <a:fld id="{007995D3-E1AE-9B46-AD13-55287447F7DA}" type="slidenum">
              <a:rPr lang="en-US" smtClean="0"/>
              <a:t>‹#›</a:t>
            </a:fld>
            <a:endParaRPr lang="en-US"/>
          </a:p>
        </p:txBody>
      </p:sp>
      <p:sp>
        <p:nvSpPr>
          <p:cNvPr id="8" name="Title 1">
            <a:extLst>
              <a:ext uri="{FF2B5EF4-FFF2-40B4-BE49-F238E27FC236}">
                <a16:creationId xmlns:a16="http://schemas.microsoft.com/office/drawing/2014/main" id="{EC266B98-74BD-26B0-4AB0-4CFB66C52450}"/>
              </a:ext>
            </a:extLst>
          </p:cNvPr>
          <p:cNvSpPr>
            <a:spLocks noGrp="1"/>
          </p:cNvSpPr>
          <p:nvPr>
            <p:ph type="ctrTitle" hasCustomPrompt="1"/>
          </p:nvPr>
        </p:nvSpPr>
        <p:spPr>
          <a:xfrm>
            <a:off x="1114416" y="4704611"/>
            <a:ext cx="10046329" cy="895331"/>
          </a:xfrm>
        </p:spPr>
        <p:txBody>
          <a:bodyPr>
            <a:normAutofit/>
          </a:bodyPr>
          <a:lstStyle>
            <a:lvl1pPr algn="ctr">
              <a:defRPr/>
            </a:lvl1pPr>
          </a:lstStyle>
          <a:p>
            <a:r>
              <a:rPr lang="en-US" sz="3600" b="1" dirty="0">
                <a:solidFill>
                  <a:srgbClr val="004777"/>
                </a:solidFill>
                <a:latin typeface="Calibri" panose="020F0502020204030204" pitchFamily="34" charset="0"/>
                <a:ea typeface="Verdana" panose="020B0604030504040204" pitchFamily="34" charset="0"/>
                <a:cs typeface="Calibri" panose="020F0502020204030204" pitchFamily="34" charset="0"/>
              </a:rPr>
              <a:t>THE TRANSFORMATION OF HEALTH CARE</a:t>
            </a:r>
          </a:p>
        </p:txBody>
      </p:sp>
      <p:pic>
        <p:nvPicPr>
          <p:cNvPr id="12" name="Picture 11">
            <a:extLst>
              <a:ext uri="{FF2B5EF4-FFF2-40B4-BE49-F238E27FC236}">
                <a16:creationId xmlns:a16="http://schemas.microsoft.com/office/drawing/2014/main" id="{28140680-B312-3749-FEC4-CE422EEA92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746"/>
          <a:stretch/>
        </p:blipFill>
        <p:spPr>
          <a:xfrm>
            <a:off x="0" y="6563407"/>
            <a:ext cx="12192000" cy="294593"/>
          </a:xfrm>
          <a:prstGeom prst="rect">
            <a:avLst/>
          </a:prstGeom>
        </p:spPr>
      </p:pic>
    </p:spTree>
    <p:extLst>
      <p:ext uri="{BB962C8B-B14F-4D97-AF65-F5344CB8AC3E}">
        <p14:creationId xmlns:p14="http://schemas.microsoft.com/office/powerpoint/2010/main" val="1008766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64420A25-7705-B142-98FA-B1C346FC1D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060274" y="-2784132"/>
            <a:ext cx="4071456" cy="12192001"/>
          </a:xfrm>
          <a:prstGeom prst="rect">
            <a:avLst/>
          </a:prstGeom>
        </p:spPr>
      </p:pic>
      <p:sp>
        <p:nvSpPr>
          <p:cNvPr id="4" name="Title 1">
            <a:extLst>
              <a:ext uri="{FF2B5EF4-FFF2-40B4-BE49-F238E27FC236}">
                <a16:creationId xmlns:a16="http://schemas.microsoft.com/office/drawing/2014/main" id="{DD0017C7-82D0-696A-4329-CB729298CD42}"/>
              </a:ext>
            </a:extLst>
          </p:cNvPr>
          <p:cNvSpPr>
            <a:spLocks noGrp="1"/>
          </p:cNvSpPr>
          <p:nvPr>
            <p:ph type="title" hasCustomPrompt="1"/>
          </p:nvPr>
        </p:nvSpPr>
        <p:spPr>
          <a:xfrm>
            <a:off x="3068053" y="2385438"/>
            <a:ext cx="6054823" cy="1042469"/>
          </a:xfrm>
        </p:spPr>
        <p:txBody>
          <a:bodyPr anchor="ctr">
            <a:noAutofit/>
          </a:bodyPr>
          <a:lstStyle>
            <a:lvl1pPr algn="ctr">
              <a:defRPr sz="4000">
                <a:solidFill>
                  <a:schemeClr val="bg1"/>
                </a:solidFill>
              </a:defRPr>
            </a:lvl1pPr>
          </a:lstStyle>
          <a:p>
            <a:r>
              <a:rPr lang="en-US" dirty="0"/>
              <a:t>DIVIDER SLIDE</a:t>
            </a:r>
          </a:p>
        </p:txBody>
      </p:sp>
      <p:sp>
        <p:nvSpPr>
          <p:cNvPr id="5" name="Text Placeholder 2">
            <a:extLst>
              <a:ext uri="{FF2B5EF4-FFF2-40B4-BE49-F238E27FC236}">
                <a16:creationId xmlns:a16="http://schemas.microsoft.com/office/drawing/2014/main" id="{F3E58B78-BF99-1D1F-87B4-3A29EE7E5DCD}"/>
              </a:ext>
            </a:extLst>
          </p:cNvPr>
          <p:cNvSpPr>
            <a:spLocks noGrp="1"/>
          </p:cNvSpPr>
          <p:nvPr>
            <p:ph type="body" idx="1" hasCustomPrompt="1"/>
          </p:nvPr>
        </p:nvSpPr>
        <p:spPr>
          <a:xfrm>
            <a:off x="3653111" y="3682862"/>
            <a:ext cx="4884705" cy="365125"/>
          </a:xfrm>
        </p:spPr>
        <p:txBody>
          <a:bodyPr>
            <a:noAutofit/>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 name="Slide Number Placeholder 5">
            <a:extLst>
              <a:ext uri="{FF2B5EF4-FFF2-40B4-BE49-F238E27FC236}">
                <a16:creationId xmlns:a16="http://schemas.microsoft.com/office/drawing/2014/main" id="{07CEF63F-9ACB-1B64-E080-F4CAB970401A}"/>
              </a:ext>
            </a:extLst>
          </p:cNvPr>
          <p:cNvSpPr>
            <a:spLocks noGrp="1"/>
          </p:cNvSpPr>
          <p:nvPr>
            <p:ph type="sldNum" sz="quarter" idx="4"/>
          </p:nvPr>
        </p:nvSpPr>
        <p:spPr>
          <a:xfrm>
            <a:off x="9122876" y="6587758"/>
            <a:ext cx="2743200" cy="282389"/>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a:t>
            </a:r>
            <a:fld id="{007995D3-E1AE-9B46-AD13-55287447F7DA}" type="slidenum">
              <a:rPr lang="en-US" smtClean="0">
                <a:solidFill>
                  <a:schemeClr val="bg1"/>
                </a:solidFill>
              </a:rPr>
              <a:pPr/>
              <a:t>‹#›</a:t>
            </a:fld>
            <a:endParaRPr lang="en-US" dirty="0">
              <a:solidFill>
                <a:schemeClr val="bg1"/>
              </a:solidFill>
            </a:endParaRPr>
          </a:p>
        </p:txBody>
      </p:sp>
      <p:pic>
        <p:nvPicPr>
          <p:cNvPr id="8" name="Picture 7" descr="Text&#10;&#10;Description automatically generated with medium confidence">
            <a:extLst>
              <a:ext uri="{FF2B5EF4-FFF2-40B4-BE49-F238E27FC236}">
                <a16:creationId xmlns:a16="http://schemas.microsoft.com/office/drawing/2014/main" id="{C844BA61-1932-456C-A5BC-73AB0B597248}"/>
              </a:ext>
            </a:extLst>
          </p:cNvPr>
          <p:cNvPicPr>
            <a:picLocks noChangeAspect="1"/>
          </p:cNvPicPr>
          <p:nvPr userDrawn="1"/>
        </p:nvPicPr>
        <p:blipFill>
          <a:blip r:embed="rId3"/>
          <a:stretch>
            <a:fillRect/>
          </a:stretch>
        </p:blipFill>
        <p:spPr>
          <a:xfrm>
            <a:off x="265591" y="6558286"/>
            <a:ext cx="2610775" cy="326347"/>
          </a:xfrm>
          <a:prstGeom prst="rect">
            <a:avLst/>
          </a:prstGeom>
        </p:spPr>
      </p:pic>
    </p:spTree>
    <p:extLst>
      <p:ext uri="{BB962C8B-B14F-4D97-AF65-F5344CB8AC3E}">
        <p14:creationId xmlns:p14="http://schemas.microsoft.com/office/powerpoint/2010/main" val="1713037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2420A-9D65-4295-84E8-227CA3E96B07}"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AAFD-0E08-4E41-BE84-61DC7024605A}" type="slidenum">
              <a:rPr lang="en-US" smtClean="0"/>
              <a:t>‹#›</a:t>
            </a:fld>
            <a:endParaRPr lang="en-US"/>
          </a:p>
        </p:txBody>
      </p:sp>
    </p:spTree>
    <p:extLst>
      <p:ext uri="{BB962C8B-B14F-4D97-AF65-F5344CB8AC3E}">
        <p14:creationId xmlns:p14="http://schemas.microsoft.com/office/powerpoint/2010/main" val="3567143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62420A-9D65-4295-84E8-227CA3E96B07}"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AAFD-0E08-4E41-BE84-61DC7024605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091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62420A-9D65-4295-84E8-227CA3E96B07}"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CAAFD-0E08-4E41-BE84-61DC7024605A}" type="slidenum">
              <a:rPr lang="en-US" smtClean="0"/>
              <a:t>‹#›</a:t>
            </a:fld>
            <a:endParaRPr lang="en-US"/>
          </a:p>
        </p:txBody>
      </p:sp>
    </p:spTree>
    <p:extLst>
      <p:ext uri="{BB962C8B-B14F-4D97-AF65-F5344CB8AC3E}">
        <p14:creationId xmlns:p14="http://schemas.microsoft.com/office/powerpoint/2010/main" val="3707140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62420A-9D65-4295-84E8-227CA3E96B07}" type="datetimeFigureOut">
              <a:rPr lang="en-US" smtClean="0"/>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CAAFD-0E08-4E41-BE84-61DC7024605A}" type="slidenum">
              <a:rPr lang="en-US" smtClean="0"/>
              <a:t>‹#›</a:t>
            </a:fld>
            <a:endParaRPr lang="en-US"/>
          </a:p>
        </p:txBody>
      </p:sp>
    </p:spTree>
    <p:extLst>
      <p:ext uri="{BB962C8B-B14F-4D97-AF65-F5344CB8AC3E}">
        <p14:creationId xmlns:p14="http://schemas.microsoft.com/office/powerpoint/2010/main" val="1121643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62420A-9D65-4295-84E8-227CA3E96B07}" type="datetimeFigureOut">
              <a:rPr lang="en-US" smtClean="0"/>
              <a:t>5/19/2026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CAAFD-0E08-4E41-BE84-61DC7024605A}" type="slidenum">
              <a:rPr lang="en-US" smtClean="0"/>
              <a:t>‹#›</a:t>
            </a:fld>
            <a:endParaRPr lang="en-US"/>
          </a:p>
        </p:txBody>
      </p:sp>
    </p:spTree>
    <p:extLst>
      <p:ext uri="{BB962C8B-B14F-4D97-AF65-F5344CB8AC3E}">
        <p14:creationId xmlns:p14="http://schemas.microsoft.com/office/powerpoint/2010/main" val="964153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2420A-9D65-4295-84E8-227CA3E96B07}" type="datetimeFigureOut">
              <a:rPr lang="en-US" smtClean="0"/>
              <a:t>5/19/2026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CAAFD-0E08-4E41-BE84-61DC7024605A}" type="slidenum">
              <a:rPr lang="en-US" smtClean="0"/>
              <a:t>‹#›</a:t>
            </a:fld>
            <a:endParaRPr lang="en-US"/>
          </a:p>
        </p:txBody>
      </p:sp>
    </p:spTree>
    <p:extLst>
      <p:ext uri="{BB962C8B-B14F-4D97-AF65-F5344CB8AC3E}">
        <p14:creationId xmlns:p14="http://schemas.microsoft.com/office/powerpoint/2010/main" val="1289113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62420A-9D65-4295-84E8-227CA3E96B07}"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CAAFD-0E08-4E41-BE84-61DC7024605A}" type="slidenum">
              <a:rPr lang="en-US" smtClean="0"/>
              <a:t>‹#›</a:t>
            </a:fld>
            <a:endParaRPr lang="en-US"/>
          </a:p>
        </p:txBody>
      </p:sp>
    </p:spTree>
    <p:extLst>
      <p:ext uri="{BB962C8B-B14F-4D97-AF65-F5344CB8AC3E}">
        <p14:creationId xmlns:p14="http://schemas.microsoft.com/office/powerpoint/2010/main" val="609433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62420A-9D65-4295-84E8-227CA3E96B07}"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CAAFD-0E08-4E41-BE84-61DC7024605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497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962420A-9D65-4295-84E8-227CA3E96B07}" type="datetimeFigureOut">
              <a:rPr lang="en-US" smtClean="0"/>
              <a:t>5/19/2026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51CAAFD-0E08-4E41-BE84-61DC7024605A}"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5639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FA33-1691-1167-0919-12D537B9DC7C}"/>
              </a:ext>
            </a:extLst>
          </p:cNvPr>
          <p:cNvSpPr>
            <a:spLocks noGrp="1"/>
          </p:cNvSpPr>
          <p:nvPr>
            <p:ph type="ctrTitle"/>
          </p:nvPr>
        </p:nvSpPr>
        <p:spPr>
          <a:xfrm>
            <a:off x="1072835" y="4761450"/>
            <a:ext cx="10046329" cy="895331"/>
          </a:xfrm>
        </p:spPr>
        <p:txBody>
          <a:bodyPr>
            <a:normAutofit/>
          </a:bodyPr>
          <a:lstStyle/>
          <a:p>
            <a:r>
              <a:rPr lang="en-US" sz="5400" b="1" dirty="0">
                <a:solidFill>
                  <a:srgbClr val="004777"/>
                </a:solidFill>
                <a:effectLst/>
                <a:cs typeface="Calibri" panose="020F0502020204030204" pitchFamily="34" charset="0"/>
              </a:rPr>
              <a:t> Jupiter Medical Center</a:t>
            </a:r>
            <a:endParaRPr lang="en-US" sz="5400" dirty="0">
              <a:solidFill>
                <a:srgbClr val="004777"/>
              </a:solidFill>
              <a:effectLst/>
              <a:cs typeface="Calibri" panose="020F0502020204030204" pitchFamily="34" charset="0"/>
            </a:endParaRPr>
          </a:p>
        </p:txBody>
      </p:sp>
      <p:sp>
        <p:nvSpPr>
          <p:cNvPr id="3" name="Subtitle 2">
            <a:extLst>
              <a:ext uri="{FF2B5EF4-FFF2-40B4-BE49-F238E27FC236}">
                <a16:creationId xmlns:a16="http://schemas.microsoft.com/office/drawing/2014/main" id="{D155C61B-DA8A-CD48-55B9-02BBEEDCB82A}"/>
              </a:ext>
            </a:extLst>
          </p:cNvPr>
          <p:cNvSpPr>
            <a:spLocks noGrp="1"/>
          </p:cNvSpPr>
          <p:nvPr>
            <p:ph type="subTitle" idx="4294967295"/>
          </p:nvPr>
        </p:nvSpPr>
        <p:spPr>
          <a:xfrm>
            <a:off x="1523999" y="5487774"/>
            <a:ext cx="9144000" cy="458787"/>
          </a:xfrm>
        </p:spPr>
        <p:txBody>
          <a:bodyPr>
            <a:normAutofit/>
          </a:bodyPr>
          <a:lstStyle/>
          <a:p>
            <a:pPr algn="ctr"/>
            <a:r>
              <a:rPr lang="en-US" sz="2400" b="1" dirty="0">
                <a:solidFill>
                  <a:srgbClr val="568EBF"/>
                </a:solidFill>
              </a:rPr>
              <a:t>Volunteer Awards Ceremony</a:t>
            </a:r>
          </a:p>
        </p:txBody>
      </p:sp>
      <p:sp>
        <p:nvSpPr>
          <p:cNvPr id="4" name="Subtitle 2">
            <a:extLst>
              <a:ext uri="{FF2B5EF4-FFF2-40B4-BE49-F238E27FC236}">
                <a16:creationId xmlns:a16="http://schemas.microsoft.com/office/drawing/2014/main" id="{F290B693-CCF5-51CF-3AD4-B86A554956E0}"/>
              </a:ext>
            </a:extLst>
          </p:cNvPr>
          <p:cNvSpPr txBox="1">
            <a:spLocks/>
          </p:cNvSpPr>
          <p:nvPr/>
        </p:nvSpPr>
        <p:spPr>
          <a:xfrm>
            <a:off x="1523999" y="6022062"/>
            <a:ext cx="9144000" cy="5552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rgbClr val="568EBF"/>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April 2026</a:t>
            </a:r>
          </a:p>
        </p:txBody>
      </p:sp>
    </p:spTree>
    <p:extLst>
      <p:ext uri="{BB962C8B-B14F-4D97-AF65-F5344CB8AC3E}">
        <p14:creationId xmlns:p14="http://schemas.microsoft.com/office/powerpoint/2010/main" val="3516681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6B63-1480-991E-D467-7B73D45432D9}"/>
              </a:ext>
            </a:extLst>
          </p:cNvPr>
          <p:cNvSpPr>
            <a:spLocks noGrp="1"/>
          </p:cNvSpPr>
          <p:nvPr>
            <p:ph type="title"/>
          </p:nvPr>
        </p:nvSpPr>
        <p:spPr>
          <a:xfrm>
            <a:off x="1024128" y="954867"/>
            <a:ext cx="4389120" cy="786840"/>
          </a:xfrm>
        </p:spPr>
        <p:txBody>
          <a:bodyPr/>
          <a:lstStyle/>
          <a:p>
            <a:r>
              <a:rPr lang="en-US" dirty="0"/>
              <a:t>Mary </a:t>
            </a:r>
            <a:r>
              <a:rPr lang="en-US" dirty="0" err="1"/>
              <a:t>LEgan</a:t>
            </a:r>
            <a:endParaRPr lang="en-US" dirty="0"/>
          </a:p>
        </p:txBody>
      </p:sp>
      <p:sp>
        <p:nvSpPr>
          <p:cNvPr id="4" name="Text Placeholder 3">
            <a:extLst>
              <a:ext uri="{FF2B5EF4-FFF2-40B4-BE49-F238E27FC236}">
                <a16:creationId xmlns:a16="http://schemas.microsoft.com/office/drawing/2014/main" id="{E082E13B-26D9-3009-9660-73AC10B70706}"/>
              </a:ext>
            </a:extLst>
          </p:cNvPr>
          <p:cNvSpPr>
            <a:spLocks noGrp="1"/>
          </p:cNvSpPr>
          <p:nvPr>
            <p:ph type="body" sz="half" idx="2"/>
          </p:nvPr>
        </p:nvSpPr>
        <p:spPr>
          <a:xfrm>
            <a:off x="1024127" y="2257506"/>
            <a:ext cx="4966041" cy="3762294"/>
          </a:xfrm>
        </p:spPr>
        <p:txBody>
          <a:bodyPr vert="horz" lIns="91440" tIns="45720" rIns="91440" bIns="45720" rtlCol="0" anchor="t">
            <a:normAutofit/>
          </a:bodyPr>
          <a:lstStyle/>
          <a:p>
            <a:r>
              <a:rPr lang="en-US" sz="2000" dirty="0"/>
              <a:t>“</a:t>
            </a:r>
            <a:r>
              <a:rPr lang="en-US" dirty="0"/>
              <a:t>After retirement, I needed an outlet to keep me involved. My husband went to JMC for many treatments, surgery, etc. over the years. The care he got at JMC was exceptional. I wanted to give back and needed an active assignment. I interviewed for the Thrift Shop. I became a part of the team there. </a:t>
            </a:r>
          </a:p>
          <a:p>
            <a:r>
              <a:rPr lang="en-US" dirty="0"/>
              <a:t>Over the years I’ve worked with a lot of good men and women at the Thrift Shop. We work together to make our little store profitable. </a:t>
            </a:r>
          </a:p>
          <a:p>
            <a:r>
              <a:rPr lang="en-US" dirty="0"/>
              <a:t>I am a proud and grateful Volunteer representing Jupiter Medical Center.”</a:t>
            </a:r>
          </a:p>
        </p:txBody>
      </p:sp>
      <p:sp>
        <p:nvSpPr>
          <p:cNvPr id="5" name="TextBox 4">
            <a:extLst>
              <a:ext uri="{FF2B5EF4-FFF2-40B4-BE49-F238E27FC236}">
                <a16:creationId xmlns:a16="http://schemas.microsoft.com/office/drawing/2014/main" id="{B5454553-DD14-E925-30E9-FA7891DE47CE}"/>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Thrift Shop</a:t>
            </a:r>
          </a:p>
        </p:txBody>
      </p:sp>
      <p:graphicFrame>
        <p:nvGraphicFramePr>
          <p:cNvPr id="7" name="Object 6">
            <a:extLst>
              <a:ext uri="{FF2B5EF4-FFF2-40B4-BE49-F238E27FC236}">
                <a16:creationId xmlns:a16="http://schemas.microsoft.com/office/drawing/2014/main" id="{8A8B0B28-8273-0EBF-DA2C-3A8D03788C65}"/>
              </a:ext>
            </a:extLst>
          </p:cNvPr>
          <p:cNvGraphicFramePr>
            <a:graphicFrameLocks noChangeAspect="1"/>
          </p:cNvGraphicFramePr>
          <p:nvPr>
            <p:extLst>
              <p:ext uri="{D42A27DB-BD31-4B8C-83A1-F6EECF244321}">
                <p14:modId xmlns:p14="http://schemas.microsoft.com/office/powerpoint/2010/main" val="3172518112"/>
              </p:ext>
            </p:extLst>
          </p:nvPr>
        </p:nvGraphicFramePr>
        <p:xfrm>
          <a:off x="7621397" y="1042987"/>
          <a:ext cx="3409950" cy="4772025"/>
        </p:xfrm>
        <a:graphic>
          <a:graphicData uri="http://schemas.openxmlformats.org/presentationml/2006/ole">
            <mc:AlternateContent xmlns:mc="http://schemas.openxmlformats.org/markup-compatibility/2006">
              <mc:Choice xmlns:v="urn:schemas-microsoft-com:vml" Requires="v">
                <p:oleObj name="Acrobat Document" r:id="rId2" imgW="3409827" imgH="4771986" progId="AcroExch.Document.DC">
                  <p:embed/>
                </p:oleObj>
              </mc:Choice>
              <mc:Fallback>
                <p:oleObj name="Acrobat Document" r:id="rId2" imgW="3409827" imgH="4771986" progId="AcroExch.Document.DC">
                  <p:embed/>
                  <p:pic>
                    <p:nvPicPr>
                      <p:cNvPr id="7" name="Object 6">
                        <a:extLst>
                          <a:ext uri="{FF2B5EF4-FFF2-40B4-BE49-F238E27FC236}">
                            <a16:creationId xmlns:a16="http://schemas.microsoft.com/office/drawing/2014/main" id="{8A8B0B28-8273-0EBF-DA2C-3A8D03788C65}"/>
                          </a:ext>
                        </a:extLst>
                      </p:cNvPr>
                      <p:cNvPicPr/>
                      <p:nvPr/>
                    </p:nvPicPr>
                    <p:blipFill>
                      <a:blip r:embed="rId3"/>
                      <a:stretch>
                        <a:fillRect/>
                      </a:stretch>
                    </p:blipFill>
                    <p:spPr>
                      <a:xfrm>
                        <a:off x="7621397" y="1042987"/>
                        <a:ext cx="3409950" cy="4772025"/>
                      </a:xfrm>
                      <a:prstGeom prst="rect">
                        <a:avLst/>
                      </a:prstGeom>
                    </p:spPr>
                  </p:pic>
                </p:oleObj>
              </mc:Fallback>
            </mc:AlternateContent>
          </a:graphicData>
        </a:graphic>
      </p:graphicFrame>
    </p:spTree>
    <p:extLst>
      <p:ext uri="{BB962C8B-B14F-4D97-AF65-F5344CB8AC3E}">
        <p14:creationId xmlns:p14="http://schemas.microsoft.com/office/powerpoint/2010/main" val="3564340898"/>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5FC0-4076-3FA6-0F8A-D3939F345404}"/>
              </a:ext>
            </a:extLst>
          </p:cNvPr>
          <p:cNvSpPr>
            <a:spLocks noGrp="1"/>
          </p:cNvSpPr>
          <p:nvPr>
            <p:ph type="title"/>
          </p:nvPr>
        </p:nvSpPr>
        <p:spPr/>
        <p:txBody>
          <a:bodyPr/>
          <a:lstStyle/>
          <a:p>
            <a:r>
              <a:rPr lang="en-US" dirty="0"/>
              <a:t>Harold Matsunaga </a:t>
            </a:r>
          </a:p>
        </p:txBody>
      </p:sp>
      <p:pic>
        <p:nvPicPr>
          <p:cNvPr id="6" name="Content Placeholder 5" descr="A person standing in front of a building&#10;&#10;AI-generated content may be incorrect.">
            <a:extLst>
              <a:ext uri="{FF2B5EF4-FFF2-40B4-BE49-F238E27FC236}">
                <a16:creationId xmlns:a16="http://schemas.microsoft.com/office/drawing/2014/main" id="{A198047D-0C61-225A-50A6-2D621D5C8E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8944" y="822325"/>
            <a:ext cx="4270599" cy="5184775"/>
          </a:xfrm>
        </p:spPr>
      </p:pic>
      <p:sp>
        <p:nvSpPr>
          <p:cNvPr id="4" name="Text Placeholder 3">
            <a:extLst>
              <a:ext uri="{FF2B5EF4-FFF2-40B4-BE49-F238E27FC236}">
                <a16:creationId xmlns:a16="http://schemas.microsoft.com/office/drawing/2014/main" id="{4A1AE3A2-7F23-1EF1-1ED8-D32BB0745198}"/>
              </a:ext>
            </a:extLst>
          </p:cNvPr>
          <p:cNvSpPr>
            <a:spLocks noGrp="1"/>
          </p:cNvSpPr>
          <p:nvPr>
            <p:ph type="body" sz="half" idx="2"/>
          </p:nvPr>
        </p:nvSpPr>
        <p:spPr>
          <a:xfrm>
            <a:off x="1024128" y="2404294"/>
            <a:ext cx="4353560" cy="3762294"/>
          </a:xfrm>
        </p:spPr>
        <p:txBody>
          <a:bodyPr/>
          <a:lstStyle/>
          <a:p>
            <a:r>
              <a:rPr lang="en-US" dirty="0"/>
              <a:t>“I decided to volunteer to discover opportunities after retirement and a way to payback some of the good will and support I received along the way.</a:t>
            </a:r>
          </a:p>
          <a:p>
            <a:r>
              <a:rPr lang="en-US" dirty="0"/>
              <a:t>Being a volunteer helps to understand the work of an organization and gives you an insider's view that one would not have otherwise. There is the satisfaction of doing something to help meet the daily work requirement. </a:t>
            </a:r>
          </a:p>
          <a:p>
            <a:r>
              <a:rPr lang="en-US" dirty="0"/>
              <a:t>The volunteers are a wonderful group to work with, always willing to help no matter the task.”</a:t>
            </a:r>
          </a:p>
        </p:txBody>
      </p:sp>
      <p:sp>
        <p:nvSpPr>
          <p:cNvPr id="7" name="TextBox 6">
            <a:extLst>
              <a:ext uri="{FF2B5EF4-FFF2-40B4-BE49-F238E27FC236}">
                <a16:creationId xmlns:a16="http://schemas.microsoft.com/office/drawing/2014/main" id="{082B94FC-E18D-60EE-0019-26EA6A131DAE}"/>
              </a:ext>
            </a:extLst>
          </p:cNvPr>
          <p:cNvSpPr txBox="1"/>
          <p:nvPr/>
        </p:nvSpPr>
        <p:spPr>
          <a:xfrm>
            <a:off x="1024128" y="1746304"/>
            <a:ext cx="4353560" cy="377505"/>
          </a:xfrm>
          <a:prstGeom prst="rect">
            <a:avLst/>
          </a:prstGeom>
          <a:noFill/>
        </p:spPr>
        <p:txBody>
          <a:bodyPr wrap="square" rtlCol="0">
            <a:spAutoFit/>
          </a:bodyPr>
          <a:lstStyle/>
          <a:p>
            <a:r>
              <a:rPr lang="en-US" dirty="0">
                <a:solidFill>
                  <a:schemeClr val="accent2"/>
                </a:solidFill>
              </a:rPr>
              <a:t>Special Projects </a:t>
            </a:r>
          </a:p>
        </p:txBody>
      </p:sp>
    </p:spTree>
    <p:extLst>
      <p:ext uri="{BB962C8B-B14F-4D97-AF65-F5344CB8AC3E}">
        <p14:creationId xmlns:p14="http://schemas.microsoft.com/office/powerpoint/2010/main" val="3412607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09C7-6DCF-E28F-4C89-48870CFDF3AB}"/>
              </a:ext>
            </a:extLst>
          </p:cNvPr>
          <p:cNvSpPr>
            <a:spLocks noGrp="1"/>
          </p:cNvSpPr>
          <p:nvPr>
            <p:ph type="title"/>
          </p:nvPr>
        </p:nvSpPr>
        <p:spPr/>
        <p:txBody>
          <a:bodyPr/>
          <a:lstStyle/>
          <a:p>
            <a:r>
              <a:rPr lang="en-US" dirty="0"/>
              <a:t>Bob </a:t>
            </a:r>
            <a:r>
              <a:rPr lang="en-US" dirty="0" err="1"/>
              <a:t>Mcgaw</a:t>
            </a:r>
            <a:r>
              <a:rPr lang="en-US" dirty="0"/>
              <a:t> </a:t>
            </a:r>
          </a:p>
        </p:txBody>
      </p:sp>
      <p:pic>
        <p:nvPicPr>
          <p:cNvPr id="6" name="Content Placeholder 5" descr="A person standing in front of a brick building&#10;&#10;AI-generated content may be incorrect.">
            <a:extLst>
              <a:ext uri="{FF2B5EF4-FFF2-40B4-BE49-F238E27FC236}">
                <a16:creationId xmlns:a16="http://schemas.microsoft.com/office/drawing/2014/main" id="{A3A8CE64-83F9-A28B-7343-BF536501345C}"/>
              </a:ext>
            </a:extLst>
          </p:cNvPr>
          <p:cNvPicPr>
            <a:picLocks noGrp="1" noChangeAspect="1"/>
          </p:cNvPicPr>
          <p:nvPr>
            <p:ph idx="1"/>
          </p:nvPr>
        </p:nvPicPr>
        <p:blipFill>
          <a:blip r:embed="rId2"/>
          <a:stretch>
            <a:fillRect/>
          </a:stretch>
        </p:blipFill>
        <p:spPr>
          <a:xfrm>
            <a:off x="6891668" y="751523"/>
            <a:ext cx="4015649" cy="5339429"/>
          </a:xfrm>
          <a:prstGeom prst="rect">
            <a:avLst/>
          </a:prstGeom>
        </p:spPr>
      </p:pic>
      <p:sp>
        <p:nvSpPr>
          <p:cNvPr id="4" name="Text Placeholder 3">
            <a:extLst>
              <a:ext uri="{FF2B5EF4-FFF2-40B4-BE49-F238E27FC236}">
                <a16:creationId xmlns:a16="http://schemas.microsoft.com/office/drawing/2014/main" id="{2D45D9BA-AB2F-5FFF-1593-BE13B877E884}"/>
              </a:ext>
            </a:extLst>
          </p:cNvPr>
          <p:cNvSpPr>
            <a:spLocks noGrp="1"/>
          </p:cNvSpPr>
          <p:nvPr>
            <p:ph type="body" sz="half" idx="2"/>
          </p:nvPr>
        </p:nvSpPr>
        <p:spPr>
          <a:xfrm>
            <a:off x="1024128" y="2257506"/>
            <a:ext cx="5071872" cy="3762294"/>
          </a:xfrm>
        </p:spPr>
        <p:txBody>
          <a:bodyPr>
            <a:normAutofit/>
          </a:bodyPr>
          <a:lstStyle/>
          <a:p>
            <a:r>
              <a:rPr lang="en-US" dirty="0"/>
              <a:t>“Following my retirement in 2012, my wife &amp; I relocated to Jupiter.  In an effort to give back to our new community, I became interested in becoming a JMC volunteer.  My wife, the designated family shopper, was already working (and spending my pension) at the JMC Gift Shop.  Motor Aid was looking for additional drivers, I had a drivers license &amp; was eager to assist transporting patients to the hospital for appointments. After the Covid pandemic, I joined the Volunteer Greeter Team, affectionately known as the “A” Team. This position became a perfect fit for me as you can find me at the Front Entrance every Tuesday morning.”</a:t>
            </a:r>
          </a:p>
        </p:txBody>
      </p:sp>
      <p:sp>
        <p:nvSpPr>
          <p:cNvPr id="5" name="TextBox 4">
            <a:extLst>
              <a:ext uri="{FF2B5EF4-FFF2-40B4-BE49-F238E27FC236}">
                <a16:creationId xmlns:a16="http://schemas.microsoft.com/office/drawing/2014/main" id="{525A6A36-EC87-690C-9DB4-8731E5B15000}"/>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Greeter </a:t>
            </a:r>
          </a:p>
        </p:txBody>
      </p:sp>
    </p:spTree>
    <p:extLst>
      <p:ext uri="{BB962C8B-B14F-4D97-AF65-F5344CB8AC3E}">
        <p14:creationId xmlns:p14="http://schemas.microsoft.com/office/powerpoint/2010/main" val="2329900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9160-72CD-7B15-660F-F134F25BE6CA}"/>
              </a:ext>
            </a:extLst>
          </p:cNvPr>
          <p:cNvSpPr>
            <a:spLocks noGrp="1"/>
          </p:cNvSpPr>
          <p:nvPr>
            <p:ph type="title"/>
          </p:nvPr>
        </p:nvSpPr>
        <p:spPr/>
        <p:txBody>
          <a:bodyPr/>
          <a:lstStyle/>
          <a:p>
            <a:r>
              <a:rPr lang="en-US" dirty="0"/>
              <a:t>Pam Reynolds </a:t>
            </a:r>
          </a:p>
        </p:txBody>
      </p:sp>
      <p:pic>
        <p:nvPicPr>
          <p:cNvPr id="7" name="Content Placeholder 6" descr="A person and a dog posing for a picture&#10;&#10;AI-generated content may be incorrect.">
            <a:extLst>
              <a:ext uri="{FF2B5EF4-FFF2-40B4-BE49-F238E27FC236}">
                <a16:creationId xmlns:a16="http://schemas.microsoft.com/office/drawing/2014/main" id="{BFC7620C-F9CF-7919-1484-AF15E2FFA2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4563" y="822325"/>
            <a:ext cx="3939362" cy="5184775"/>
          </a:xfrm>
        </p:spPr>
      </p:pic>
      <p:sp>
        <p:nvSpPr>
          <p:cNvPr id="4" name="Text Placeholder 3">
            <a:extLst>
              <a:ext uri="{FF2B5EF4-FFF2-40B4-BE49-F238E27FC236}">
                <a16:creationId xmlns:a16="http://schemas.microsoft.com/office/drawing/2014/main" id="{394686B8-DD90-E361-8F41-FCBE31361BD4}"/>
              </a:ext>
            </a:extLst>
          </p:cNvPr>
          <p:cNvSpPr>
            <a:spLocks noGrp="1"/>
          </p:cNvSpPr>
          <p:nvPr>
            <p:ph type="body" sz="half" idx="2"/>
          </p:nvPr>
        </p:nvSpPr>
        <p:spPr>
          <a:xfrm>
            <a:off x="1024128" y="2208869"/>
            <a:ext cx="4583310" cy="3976031"/>
          </a:xfrm>
        </p:spPr>
        <p:txBody>
          <a:bodyPr vert="horz" lIns="91440" tIns="45720" rIns="91440" bIns="45720" rtlCol="0" anchor="t">
            <a:noAutofit/>
          </a:bodyPr>
          <a:lstStyle/>
          <a:p>
            <a:pPr>
              <a:lnSpc>
                <a:spcPct val="100000"/>
              </a:lnSpc>
            </a:pPr>
            <a:r>
              <a:rPr lang="en-US" dirty="0"/>
              <a:t>“I knew when I retired that I wanted to volunteer somewhere in some capacity. Having JMC right in my neighborhood made my decision easy!</a:t>
            </a:r>
          </a:p>
          <a:p>
            <a:pPr>
              <a:lnSpc>
                <a:spcPct val="100000"/>
              </a:lnSpc>
            </a:pPr>
            <a:r>
              <a:rPr lang="en-US" dirty="0"/>
              <a:t>When I began volunteering, I was scheduled for two days each week in the Cancer Center. However, Dominique called and asked me if I could help the Human Resources department - only for a couple of weeks - catch up on their filing - thus one day in HR and one day at the Cancer Center. Well… ten years later I am still in HR trying to keep them caught up!!</a:t>
            </a:r>
          </a:p>
          <a:p>
            <a:pPr>
              <a:lnSpc>
                <a:spcPct val="100000"/>
              </a:lnSpc>
            </a:pPr>
            <a:r>
              <a:rPr lang="en-US" dirty="0"/>
              <a:t>The HR team members are like my second family - I cannot wait to see them every Thursday! They are all so appreciative of any assistance. Each time I leave at the end of my shift, I hope that I have lessened their workload to some extent!”</a:t>
            </a:r>
          </a:p>
        </p:txBody>
      </p:sp>
      <p:sp>
        <p:nvSpPr>
          <p:cNvPr id="5" name="TextBox 4">
            <a:extLst>
              <a:ext uri="{FF2B5EF4-FFF2-40B4-BE49-F238E27FC236}">
                <a16:creationId xmlns:a16="http://schemas.microsoft.com/office/drawing/2014/main" id="{3646B416-4D4D-6DBE-0E20-EA577CE58042}"/>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Human Resources  </a:t>
            </a:r>
          </a:p>
        </p:txBody>
      </p:sp>
    </p:spTree>
    <p:extLst>
      <p:ext uri="{BB962C8B-B14F-4D97-AF65-F5344CB8AC3E}">
        <p14:creationId xmlns:p14="http://schemas.microsoft.com/office/powerpoint/2010/main" val="3949176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FA0266-8594-81C2-BBE0-0B0D40649BC3}"/>
              </a:ext>
            </a:extLst>
          </p:cNvPr>
          <p:cNvSpPr>
            <a:spLocks noGrp="1"/>
          </p:cNvSpPr>
          <p:nvPr>
            <p:ph type="title"/>
          </p:nvPr>
        </p:nvSpPr>
        <p:spPr>
          <a:xfrm>
            <a:off x="1299552" y="2612355"/>
            <a:ext cx="9592896" cy="1633290"/>
          </a:xfrm>
        </p:spPr>
        <p:txBody>
          <a:bodyPr/>
          <a:lstStyle/>
          <a:p>
            <a:r>
              <a:rPr lang="en-US" sz="11500" dirty="0"/>
              <a:t>15 Years of Service</a:t>
            </a:r>
          </a:p>
        </p:txBody>
      </p:sp>
      <p:sp>
        <p:nvSpPr>
          <p:cNvPr id="5" name="Slide Number Placeholder 4">
            <a:extLst>
              <a:ext uri="{FF2B5EF4-FFF2-40B4-BE49-F238E27FC236}">
                <a16:creationId xmlns:a16="http://schemas.microsoft.com/office/drawing/2014/main" id="{9D7AD750-FD5E-8F0C-9F06-D8F0A4DCCC96}"/>
              </a:ext>
            </a:extLst>
          </p:cNvPr>
          <p:cNvSpPr>
            <a:spLocks noGrp="1"/>
          </p:cNvSpPr>
          <p:nvPr>
            <p:ph type="sldNum" sz="quarter" idx="4"/>
          </p:nvPr>
        </p:nvSpPr>
        <p:spPr/>
        <p:txBody>
          <a:bodyPr/>
          <a:lstStyle/>
          <a:p>
            <a:r>
              <a:rPr lang="en-US" dirty="0"/>
              <a:t> </a:t>
            </a:r>
            <a:fld id="{007995D3-E1AE-9B46-AD13-55287447F7DA}" type="slidenum">
              <a:rPr lang="en-US" smtClean="0">
                <a:solidFill>
                  <a:schemeClr val="bg1"/>
                </a:solidFill>
              </a:rPr>
              <a:pPr/>
              <a:t>14</a:t>
            </a:fld>
            <a:endParaRPr lang="en-US" dirty="0">
              <a:solidFill>
                <a:schemeClr val="bg1"/>
              </a:solidFill>
            </a:endParaRPr>
          </a:p>
        </p:txBody>
      </p:sp>
      <p:pic>
        <p:nvPicPr>
          <p:cNvPr id="6" name="Picture 5" descr="Text&#10;&#10;Description automatically generated with medium confidence">
            <a:extLst>
              <a:ext uri="{FF2B5EF4-FFF2-40B4-BE49-F238E27FC236}">
                <a16:creationId xmlns:a16="http://schemas.microsoft.com/office/drawing/2014/main" id="{3C58AC6E-4A77-4FD7-9963-7BB8B8D7CB07}"/>
              </a:ext>
            </a:extLst>
          </p:cNvPr>
          <p:cNvPicPr>
            <a:picLocks noChangeAspect="1"/>
          </p:cNvPicPr>
          <p:nvPr/>
        </p:nvPicPr>
        <p:blipFill>
          <a:blip r:embed="rId2"/>
          <a:stretch>
            <a:fillRect/>
          </a:stretch>
        </p:blipFill>
        <p:spPr>
          <a:xfrm>
            <a:off x="265591" y="6558286"/>
            <a:ext cx="2610775" cy="326347"/>
          </a:xfrm>
          <a:prstGeom prst="rect">
            <a:avLst/>
          </a:prstGeom>
        </p:spPr>
      </p:pic>
    </p:spTree>
    <p:extLst>
      <p:ext uri="{BB962C8B-B14F-4D97-AF65-F5344CB8AC3E}">
        <p14:creationId xmlns:p14="http://schemas.microsoft.com/office/powerpoint/2010/main" val="37617075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C78A4-59E8-2FA5-B1E7-3DF81563A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E1B94-D73E-D57F-444D-ED3632AB043B}"/>
              </a:ext>
            </a:extLst>
          </p:cNvPr>
          <p:cNvSpPr>
            <a:spLocks noGrp="1"/>
          </p:cNvSpPr>
          <p:nvPr>
            <p:ph type="title"/>
          </p:nvPr>
        </p:nvSpPr>
        <p:spPr>
          <a:xfrm>
            <a:off x="1024128" y="954867"/>
            <a:ext cx="4389120" cy="786840"/>
          </a:xfrm>
        </p:spPr>
        <p:txBody>
          <a:bodyPr/>
          <a:lstStyle/>
          <a:p>
            <a:r>
              <a:rPr lang="en-US" dirty="0"/>
              <a:t>Belinda EICHLER </a:t>
            </a:r>
          </a:p>
        </p:txBody>
      </p:sp>
      <p:sp>
        <p:nvSpPr>
          <p:cNvPr id="4" name="Text Placeholder 3">
            <a:extLst>
              <a:ext uri="{FF2B5EF4-FFF2-40B4-BE49-F238E27FC236}">
                <a16:creationId xmlns:a16="http://schemas.microsoft.com/office/drawing/2014/main" id="{B2B40B78-5EDF-D0F9-1BF0-29916FD30EAA}"/>
              </a:ext>
            </a:extLst>
          </p:cNvPr>
          <p:cNvSpPr>
            <a:spLocks noGrp="1"/>
          </p:cNvSpPr>
          <p:nvPr>
            <p:ph type="body" sz="half" idx="2"/>
          </p:nvPr>
        </p:nvSpPr>
        <p:spPr>
          <a:xfrm>
            <a:off x="1024128" y="2257506"/>
            <a:ext cx="4557920" cy="3762294"/>
          </a:xfrm>
        </p:spPr>
        <p:txBody>
          <a:bodyPr>
            <a:normAutofit/>
          </a:bodyPr>
          <a:lstStyle/>
          <a:p>
            <a:r>
              <a:rPr lang="en-US" dirty="0"/>
              <a:t>“When my husband died 16 years ago, I was devastated. What would I do with myself? I had always worked in hospitals and health agencies, so I thought about volunteering in that setting. A bereavement counselor however advised me to do something totally different…join the Lighthouse and become an artist. I weighed my options and couldn’t help myself. I called Dominique and joined the JMC Auxiliary. That was 15 years and at least six types of volunteer assignments ago. </a:t>
            </a:r>
          </a:p>
          <a:p>
            <a:r>
              <a:rPr lang="en-US" dirty="0"/>
              <a:t>I am still not an artist, but I love my current assignment working in the  Chemotherapy &amp; Infusion Center at the Anderson Family Cancer Institute!”</a:t>
            </a:r>
          </a:p>
        </p:txBody>
      </p:sp>
      <p:sp>
        <p:nvSpPr>
          <p:cNvPr id="5" name="TextBox 4">
            <a:extLst>
              <a:ext uri="{FF2B5EF4-FFF2-40B4-BE49-F238E27FC236}">
                <a16:creationId xmlns:a16="http://schemas.microsoft.com/office/drawing/2014/main" id="{0B399FA1-68E8-0E18-081A-A81CFDA8B4DE}"/>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Chemotherapy and Infusion Center </a:t>
            </a:r>
          </a:p>
        </p:txBody>
      </p:sp>
      <p:pic>
        <p:nvPicPr>
          <p:cNvPr id="8" name="Content Placeholder 7" descr="A person taking a selfie&#10;&#10;AI-generated content may be incorrect.">
            <a:extLst>
              <a:ext uri="{FF2B5EF4-FFF2-40B4-BE49-F238E27FC236}">
                <a16:creationId xmlns:a16="http://schemas.microsoft.com/office/drawing/2014/main" id="{ECE7D420-DE34-DA9E-E3A2-F6BC10A4FC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9953" y="822325"/>
            <a:ext cx="3888581" cy="5184775"/>
          </a:xfrm>
        </p:spPr>
      </p:pic>
    </p:spTree>
    <p:extLst>
      <p:ext uri="{BB962C8B-B14F-4D97-AF65-F5344CB8AC3E}">
        <p14:creationId xmlns:p14="http://schemas.microsoft.com/office/powerpoint/2010/main" val="3028157234"/>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45142-F882-D1EA-2A50-7DF37956A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B8B31-B62F-718D-7563-07B27BDB8AC1}"/>
              </a:ext>
            </a:extLst>
          </p:cNvPr>
          <p:cNvSpPr>
            <a:spLocks noGrp="1"/>
          </p:cNvSpPr>
          <p:nvPr>
            <p:ph type="title"/>
          </p:nvPr>
        </p:nvSpPr>
        <p:spPr>
          <a:xfrm>
            <a:off x="1024128" y="954867"/>
            <a:ext cx="4389120" cy="786840"/>
          </a:xfrm>
        </p:spPr>
        <p:txBody>
          <a:bodyPr/>
          <a:lstStyle/>
          <a:p>
            <a:r>
              <a:rPr lang="en-US" dirty="0"/>
              <a:t>Martina Elmore </a:t>
            </a:r>
          </a:p>
        </p:txBody>
      </p:sp>
      <p:sp>
        <p:nvSpPr>
          <p:cNvPr id="4" name="Text Placeholder 3">
            <a:extLst>
              <a:ext uri="{FF2B5EF4-FFF2-40B4-BE49-F238E27FC236}">
                <a16:creationId xmlns:a16="http://schemas.microsoft.com/office/drawing/2014/main" id="{DD89A32C-5FD1-AA55-83C3-85A659E6205B}"/>
              </a:ext>
            </a:extLst>
          </p:cNvPr>
          <p:cNvSpPr>
            <a:spLocks noGrp="1"/>
          </p:cNvSpPr>
          <p:nvPr>
            <p:ph type="body" sz="half" idx="2"/>
          </p:nvPr>
        </p:nvSpPr>
        <p:spPr>
          <a:xfrm>
            <a:off x="1024128" y="2257506"/>
            <a:ext cx="4389120" cy="3762294"/>
          </a:xfrm>
        </p:spPr>
        <p:txBody>
          <a:bodyPr>
            <a:normAutofit/>
          </a:bodyPr>
          <a:lstStyle/>
          <a:p>
            <a:r>
              <a:rPr lang="en-US" dirty="0"/>
              <a:t> “I have always volunteered. Since I managed the Gift Shop at the Norton Museum of Art in West Palm Beach when I was younger, I was always interested in volunteering in a Gift Shop. I used to volunteer at Martin Memorial Hospital’s Gift Shop. When I decided to volunteer at Jupiter Medical Center, I was happy to volunteer in the Gift Shop.”</a:t>
            </a:r>
          </a:p>
        </p:txBody>
      </p:sp>
      <p:sp>
        <p:nvSpPr>
          <p:cNvPr id="5" name="TextBox 4">
            <a:extLst>
              <a:ext uri="{FF2B5EF4-FFF2-40B4-BE49-F238E27FC236}">
                <a16:creationId xmlns:a16="http://schemas.microsoft.com/office/drawing/2014/main" id="{376C2E89-9802-4C3D-F663-0613108FBF29}"/>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Gift Shop</a:t>
            </a:r>
          </a:p>
        </p:txBody>
      </p:sp>
      <p:pic>
        <p:nvPicPr>
          <p:cNvPr id="12" name="Content Placeholder 11" descr="A person looking at necklaces on display&#10;&#10;AI-generated content may be incorrect.">
            <a:extLst>
              <a:ext uri="{FF2B5EF4-FFF2-40B4-BE49-F238E27FC236}">
                <a16:creationId xmlns:a16="http://schemas.microsoft.com/office/drawing/2014/main" id="{7A19D7BF-1B8F-4565-0967-E036B63D978C}"/>
              </a:ext>
            </a:extLst>
          </p:cNvPr>
          <p:cNvPicPr>
            <a:picLocks noGrp="1" noChangeAspect="1"/>
          </p:cNvPicPr>
          <p:nvPr>
            <p:ph idx="1"/>
          </p:nvPr>
        </p:nvPicPr>
        <p:blipFill>
          <a:blip r:embed="rId2"/>
          <a:stretch>
            <a:fillRect/>
          </a:stretch>
        </p:blipFill>
        <p:spPr>
          <a:xfrm>
            <a:off x="7096030" y="822960"/>
            <a:ext cx="2916364" cy="5184648"/>
          </a:xfrm>
          <a:prstGeom prst="rect">
            <a:avLst/>
          </a:prstGeom>
        </p:spPr>
      </p:pic>
    </p:spTree>
    <p:extLst>
      <p:ext uri="{BB962C8B-B14F-4D97-AF65-F5344CB8AC3E}">
        <p14:creationId xmlns:p14="http://schemas.microsoft.com/office/powerpoint/2010/main" val="2713328923"/>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8CB6B-D2E5-FA26-982A-9159D0125E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B1EF04-3191-1EDF-A323-4A2AB38EF024}"/>
              </a:ext>
            </a:extLst>
          </p:cNvPr>
          <p:cNvSpPr>
            <a:spLocks noGrp="1"/>
          </p:cNvSpPr>
          <p:nvPr>
            <p:ph type="title"/>
          </p:nvPr>
        </p:nvSpPr>
        <p:spPr>
          <a:xfrm>
            <a:off x="1024128" y="954867"/>
            <a:ext cx="4389120" cy="786840"/>
          </a:xfrm>
        </p:spPr>
        <p:txBody>
          <a:bodyPr/>
          <a:lstStyle/>
          <a:p>
            <a:r>
              <a:rPr lang="en-US" dirty="0"/>
              <a:t>SUSAN GOLDSMITH </a:t>
            </a:r>
          </a:p>
        </p:txBody>
      </p:sp>
      <p:sp>
        <p:nvSpPr>
          <p:cNvPr id="4" name="Text Placeholder 3">
            <a:extLst>
              <a:ext uri="{FF2B5EF4-FFF2-40B4-BE49-F238E27FC236}">
                <a16:creationId xmlns:a16="http://schemas.microsoft.com/office/drawing/2014/main" id="{6B702454-15A3-65F6-E177-97A857AA30C2}"/>
              </a:ext>
            </a:extLst>
          </p:cNvPr>
          <p:cNvSpPr>
            <a:spLocks noGrp="1"/>
          </p:cNvSpPr>
          <p:nvPr>
            <p:ph type="body" sz="half" idx="2"/>
          </p:nvPr>
        </p:nvSpPr>
        <p:spPr/>
        <p:txBody>
          <a:bodyPr vert="horz" lIns="91440" tIns="45720" rIns="91440" bIns="45720" rtlCol="0" anchor="t">
            <a:normAutofit/>
          </a:bodyPr>
          <a:lstStyle/>
          <a:p>
            <a:r>
              <a:rPr lang="en-US" dirty="0"/>
              <a:t>"I began volunteering as I wanted to be able to give back to the community in a way that was meaningful to me and that was with my dogs. Whether it is seeing a patient smile or a team member saying “you’ve made my day” reminds me of the joy and comfort that therapy dogs can bring to everyone."</a:t>
            </a:r>
          </a:p>
          <a:p>
            <a:br>
              <a:rPr lang="en-US" dirty="0"/>
            </a:br>
            <a:endParaRPr lang="en-US" dirty="0"/>
          </a:p>
        </p:txBody>
      </p:sp>
      <p:sp>
        <p:nvSpPr>
          <p:cNvPr id="5" name="TextBox 4">
            <a:extLst>
              <a:ext uri="{FF2B5EF4-FFF2-40B4-BE49-F238E27FC236}">
                <a16:creationId xmlns:a16="http://schemas.microsoft.com/office/drawing/2014/main" id="{09915AF8-9C8C-126C-6A7A-2753975556CA}"/>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Pet Therapy</a:t>
            </a:r>
          </a:p>
        </p:txBody>
      </p:sp>
      <p:pic>
        <p:nvPicPr>
          <p:cNvPr id="3" name="Content Placeholder 2" descr="A person sitting on a bench with dogs&#10;&#10;AI-generated content may be incorrect.">
            <a:extLst>
              <a:ext uri="{FF2B5EF4-FFF2-40B4-BE49-F238E27FC236}">
                <a16:creationId xmlns:a16="http://schemas.microsoft.com/office/drawing/2014/main" id="{66068961-8FE3-C1D3-C8D7-AE7B6E8CB11A}"/>
              </a:ext>
            </a:extLst>
          </p:cNvPr>
          <p:cNvPicPr>
            <a:picLocks noGrp="1" noChangeAspect="1"/>
          </p:cNvPicPr>
          <p:nvPr>
            <p:ph idx="1"/>
          </p:nvPr>
        </p:nvPicPr>
        <p:blipFill>
          <a:blip r:embed="rId2"/>
          <a:stretch>
            <a:fillRect/>
          </a:stretch>
        </p:blipFill>
        <p:spPr>
          <a:xfrm>
            <a:off x="6609969" y="822960"/>
            <a:ext cx="3888486" cy="5184648"/>
          </a:xfrm>
          <a:prstGeom prst="rect">
            <a:avLst/>
          </a:prstGeom>
        </p:spPr>
      </p:pic>
    </p:spTree>
    <p:extLst>
      <p:ext uri="{BB962C8B-B14F-4D97-AF65-F5344CB8AC3E}">
        <p14:creationId xmlns:p14="http://schemas.microsoft.com/office/powerpoint/2010/main" val="2809265869"/>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D831-F004-1F1D-7F67-7DBC667DA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B94C1-BB11-4C6F-0329-476796BC1D28}"/>
              </a:ext>
            </a:extLst>
          </p:cNvPr>
          <p:cNvSpPr>
            <a:spLocks noGrp="1"/>
          </p:cNvSpPr>
          <p:nvPr>
            <p:ph type="title"/>
          </p:nvPr>
        </p:nvSpPr>
        <p:spPr>
          <a:xfrm>
            <a:off x="1024128" y="954867"/>
            <a:ext cx="4389120" cy="786840"/>
          </a:xfrm>
        </p:spPr>
        <p:txBody>
          <a:bodyPr/>
          <a:lstStyle/>
          <a:p>
            <a:r>
              <a:rPr lang="en-US" dirty="0"/>
              <a:t>Norah </a:t>
            </a:r>
            <a:r>
              <a:rPr lang="en-US" dirty="0" err="1"/>
              <a:t>grubmeyer</a:t>
            </a:r>
            <a:endParaRPr lang="en-US" dirty="0"/>
          </a:p>
        </p:txBody>
      </p:sp>
      <p:sp>
        <p:nvSpPr>
          <p:cNvPr id="4" name="Text Placeholder 3">
            <a:extLst>
              <a:ext uri="{FF2B5EF4-FFF2-40B4-BE49-F238E27FC236}">
                <a16:creationId xmlns:a16="http://schemas.microsoft.com/office/drawing/2014/main" id="{0CF30DA4-03BE-2D4F-9FE0-4D53D01F313A}"/>
              </a:ext>
            </a:extLst>
          </p:cNvPr>
          <p:cNvSpPr>
            <a:spLocks noGrp="1"/>
          </p:cNvSpPr>
          <p:nvPr>
            <p:ph type="body" sz="half" idx="2"/>
          </p:nvPr>
        </p:nvSpPr>
        <p:spPr>
          <a:xfrm>
            <a:off x="1024128" y="2257506"/>
            <a:ext cx="4550105" cy="4352575"/>
          </a:xfrm>
        </p:spPr>
        <p:txBody>
          <a:bodyPr vert="horz" lIns="91440" tIns="45720" rIns="91440" bIns="45720" rtlCol="0" anchor="t">
            <a:noAutofit/>
          </a:bodyPr>
          <a:lstStyle/>
          <a:p>
            <a:r>
              <a:rPr lang="en-US" dirty="0">
                <a:solidFill>
                  <a:srgbClr val="242424"/>
                </a:solidFill>
                <a:highlight>
                  <a:srgbClr val="FFFFFF"/>
                </a:highlight>
                <a:latin typeface="Tw Cen MT"/>
                <a:cs typeface="Helvetica"/>
              </a:rPr>
              <a:t>"When I retired 15 years ago, I was thinking about doing volunteer work. I had an appointment for a mammogram at the Margaret W. </a:t>
            </a:r>
            <a:r>
              <a:rPr lang="en-US" dirty="0" err="1">
                <a:solidFill>
                  <a:srgbClr val="242424"/>
                </a:solidFill>
                <a:highlight>
                  <a:srgbClr val="FFFFFF"/>
                </a:highlight>
                <a:latin typeface="Tw Cen MT"/>
                <a:cs typeface="Helvetica"/>
              </a:rPr>
              <a:t>Niedland</a:t>
            </a:r>
            <a:r>
              <a:rPr lang="en-US" dirty="0">
                <a:solidFill>
                  <a:srgbClr val="242424"/>
                </a:solidFill>
                <a:highlight>
                  <a:srgbClr val="FFFFFF"/>
                </a:highlight>
                <a:latin typeface="Tw Cen MT"/>
                <a:cs typeface="Helvetica"/>
              </a:rPr>
              <a:t> Breast Center and when I was there, I asked them if they needed any volunteers. The receptionist said they did and she directed me to the Auxiliary Office where I filled out an application and went to a Volunteer Orientation the next day. </a:t>
            </a:r>
          </a:p>
          <a:p>
            <a:r>
              <a:rPr lang="en-US" dirty="0">
                <a:solidFill>
                  <a:srgbClr val="242424"/>
                </a:solidFill>
                <a:highlight>
                  <a:srgbClr val="FFFFFF"/>
                </a:highlight>
                <a:latin typeface="Tw Cen MT"/>
                <a:cs typeface="Helvetica"/>
              </a:rPr>
              <a:t>Over the years my duties included taking patients to the changing area and sending out appointment reminder letters and result letters to patients.</a:t>
            </a:r>
            <a:endParaRPr lang="en-US" dirty="0">
              <a:latin typeface="Tw Cen MT"/>
            </a:endParaRPr>
          </a:p>
          <a:p>
            <a:r>
              <a:rPr lang="en-US" dirty="0">
                <a:solidFill>
                  <a:srgbClr val="242424"/>
                </a:solidFill>
                <a:highlight>
                  <a:srgbClr val="FFFFFF"/>
                </a:highlight>
                <a:latin typeface="Tw Cen MT"/>
                <a:cs typeface="Helvetica"/>
              </a:rPr>
              <a:t>I enjoy working with the team members at the Breast Center. They are all friendly and very nice."</a:t>
            </a:r>
            <a:endParaRPr lang="en-US" dirty="0">
              <a:latin typeface="Tw Cen MT"/>
            </a:endParaRPr>
          </a:p>
          <a:p>
            <a:endParaRPr lang="en-US" dirty="0"/>
          </a:p>
        </p:txBody>
      </p:sp>
      <p:sp>
        <p:nvSpPr>
          <p:cNvPr id="5" name="TextBox 4">
            <a:extLst>
              <a:ext uri="{FF2B5EF4-FFF2-40B4-BE49-F238E27FC236}">
                <a16:creationId xmlns:a16="http://schemas.microsoft.com/office/drawing/2014/main" id="{E11A0EB0-97B2-F625-A92F-E9E189C9887A}"/>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Margaret W. </a:t>
            </a:r>
            <a:r>
              <a:rPr lang="en-US" dirty="0" err="1">
                <a:solidFill>
                  <a:schemeClr val="accent2"/>
                </a:solidFill>
              </a:rPr>
              <a:t>Niedland</a:t>
            </a:r>
            <a:r>
              <a:rPr lang="en-US" dirty="0">
                <a:solidFill>
                  <a:schemeClr val="accent2"/>
                </a:solidFill>
              </a:rPr>
              <a:t> Breast Center  </a:t>
            </a:r>
          </a:p>
        </p:txBody>
      </p:sp>
      <p:pic>
        <p:nvPicPr>
          <p:cNvPr id="3" name="Content Placeholder 2" descr="A person smiling in front of a mountain&#10;&#10;AI-generated content may be incorrect.">
            <a:extLst>
              <a:ext uri="{FF2B5EF4-FFF2-40B4-BE49-F238E27FC236}">
                <a16:creationId xmlns:a16="http://schemas.microsoft.com/office/drawing/2014/main" id="{72938E36-E4AE-B0BE-9786-8350883DAA2C}"/>
              </a:ext>
            </a:extLst>
          </p:cNvPr>
          <p:cNvPicPr>
            <a:picLocks noGrp="1" noChangeAspect="1"/>
          </p:cNvPicPr>
          <p:nvPr>
            <p:ph idx="1"/>
          </p:nvPr>
        </p:nvPicPr>
        <p:blipFill>
          <a:blip r:embed="rId2"/>
          <a:stretch>
            <a:fillRect/>
          </a:stretch>
        </p:blipFill>
        <p:spPr>
          <a:xfrm rot="5400000">
            <a:off x="5961063" y="1469628"/>
            <a:ext cx="5184775" cy="3888581"/>
          </a:xfrm>
          <a:prstGeom prst="rect">
            <a:avLst/>
          </a:prstGeom>
        </p:spPr>
      </p:pic>
    </p:spTree>
    <p:extLst>
      <p:ext uri="{BB962C8B-B14F-4D97-AF65-F5344CB8AC3E}">
        <p14:creationId xmlns:p14="http://schemas.microsoft.com/office/powerpoint/2010/main" val="3825347863"/>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6B63-1480-991E-D467-7B73D45432D9}"/>
              </a:ext>
            </a:extLst>
          </p:cNvPr>
          <p:cNvSpPr>
            <a:spLocks noGrp="1"/>
          </p:cNvSpPr>
          <p:nvPr>
            <p:ph type="title"/>
          </p:nvPr>
        </p:nvSpPr>
        <p:spPr>
          <a:xfrm>
            <a:off x="1024128" y="954867"/>
            <a:ext cx="4389120" cy="786840"/>
          </a:xfrm>
        </p:spPr>
        <p:txBody>
          <a:bodyPr/>
          <a:lstStyle/>
          <a:p>
            <a:r>
              <a:rPr lang="en-US" dirty="0"/>
              <a:t>Dee PEREZ</a:t>
            </a:r>
          </a:p>
        </p:txBody>
      </p:sp>
      <p:sp>
        <p:nvSpPr>
          <p:cNvPr id="4" name="Text Placeholder 3">
            <a:extLst>
              <a:ext uri="{FF2B5EF4-FFF2-40B4-BE49-F238E27FC236}">
                <a16:creationId xmlns:a16="http://schemas.microsoft.com/office/drawing/2014/main" id="{E082E13B-26D9-3009-9660-73AC10B70706}"/>
              </a:ext>
            </a:extLst>
          </p:cNvPr>
          <p:cNvSpPr>
            <a:spLocks noGrp="1"/>
          </p:cNvSpPr>
          <p:nvPr>
            <p:ph type="body" sz="half" idx="2"/>
          </p:nvPr>
        </p:nvSpPr>
        <p:spPr>
          <a:xfrm>
            <a:off x="1024128" y="2257506"/>
            <a:ext cx="3954272" cy="3291075"/>
          </a:xfrm>
        </p:spPr>
        <p:txBody>
          <a:bodyPr>
            <a:normAutofit/>
          </a:bodyPr>
          <a:lstStyle/>
          <a:p>
            <a:r>
              <a:rPr lang="en-US" dirty="0"/>
              <a:t>“After retirement from a fulfilling municipal career in NJ, I chose to stay active and continue contributing to something meaningful.  These fifteen years have brought purpose, friendships, and a deep appreciation for the dedicated individuals who make Jupiter Medical Center exceptional.  It has truly been an honor to serve!”</a:t>
            </a:r>
          </a:p>
        </p:txBody>
      </p:sp>
      <p:sp>
        <p:nvSpPr>
          <p:cNvPr id="5" name="TextBox 4">
            <a:extLst>
              <a:ext uri="{FF2B5EF4-FFF2-40B4-BE49-F238E27FC236}">
                <a16:creationId xmlns:a16="http://schemas.microsoft.com/office/drawing/2014/main" id="{B5454553-DD14-E925-30E9-FA7891DE47CE}"/>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Thrift Shop and Past President</a:t>
            </a:r>
          </a:p>
        </p:txBody>
      </p:sp>
      <p:pic>
        <p:nvPicPr>
          <p:cNvPr id="13" name="Content Placeholder 12" descr="A person sitting in a chair&#10;&#10;AI-generated content may be incorrect.">
            <a:extLst>
              <a:ext uri="{FF2B5EF4-FFF2-40B4-BE49-F238E27FC236}">
                <a16:creationId xmlns:a16="http://schemas.microsoft.com/office/drawing/2014/main" id="{4EAE4428-6FF7-02B6-1696-ED35BDEC9A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0" y="1280843"/>
            <a:ext cx="5678488" cy="4267738"/>
          </a:xfrm>
        </p:spPr>
      </p:pic>
    </p:spTree>
    <p:extLst>
      <p:ext uri="{BB962C8B-B14F-4D97-AF65-F5344CB8AC3E}">
        <p14:creationId xmlns:p14="http://schemas.microsoft.com/office/powerpoint/2010/main" val="4166795872"/>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FA0266-8594-81C2-BBE0-0B0D40649BC3}"/>
              </a:ext>
            </a:extLst>
          </p:cNvPr>
          <p:cNvSpPr>
            <a:spLocks noGrp="1"/>
          </p:cNvSpPr>
          <p:nvPr>
            <p:ph type="title"/>
          </p:nvPr>
        </p:nvSpPr>
        <p:spPr>
          <a:xfrm>
            <a:off x="1051724" y="2514078"/>
            <a:ext cx="10088551" cy="1829843"/>
          </a:xfrm>
        </p:spPr>
        <p:txBody>
          <a:bodyPr/>
          <a:lstStyle/>
          <a:p>
            <a:r>
              <a:rPr lang="en-US" sz="9600" dirty="0"/>
              <a:t>5,000 VOLUNTEER HOURS</a:t>
            </a:r>
          </a:p>
        </p:txBody>
      </p:sp>
      <p:sp>
        <p:nvSpPr>
          <p:cNvPr id="5" name="Slide Number Placeholder 4">
            <a:extLst>
              <a:ext uri="{FF2B5EF4-FFF2-40B4-BE49-F238E27FC236}">
                <a16:creationId xmlns:a16="http://schemas.microsoft.com/office/drawing/2014/main" id="{9D7AD750-FD5E-8F0C-9F06-D8F0A4DCCC96}"/>
              </a:ext>
            </a:extLst>
          </p:cNvPr>
          <p:cNvSpPr>
            <a:spLocks noGrp="1"/>
          </p:cNvSpPr>
          <p:nvPr>
            <p:ph type="sldNum" sz="quarter" idx="4"/>
          </p:nvPr>
        </p:nvSpPr>
        <p:spPr/>
        <p:txBody>
          <a:bodyPr/>
          <a:lstStyle/>
          <a:p>
            <a:r>
              <a:rPr lang="en-US" dirty="0"/>
              <a:t> </a:t>
            </a:r>
            <a:fld id="{007995D3-E1AE-9B46-AD13-55287447F7DA}" type="slidenum">
              <a:rPr lang="en-US" smtClean="0">
                <a:solidFill>
                  <a:schemeClr val="bg1"/>
                </a:solidFill>
              </a:rPr>
              <a:pPr/>
              <a:t>2</a:t>
            </a:fld>
            <a:endParaRPr lang="en-US" dirty="0">
              <a:solidFill>
                <a:schemeClr val="bg1"/>
              </a:solidFill>
            </a:endParaRPr>
          </a:p>
        </p:txBody>
      </p:sp>
      <p:pic>
        <p:nvPicPr>
          <p:cNvPr id="6" name="Picture 5" descr="Text&#10;&#10;Description automatically generated with medium confidence">
            <a:extLst>
              <a:ext uri="{FF2B5EF4-FFF2-40B4-BE49-F238E27FC236}">
                <a16:creationId xmlns:a16="http://schemas.microsoft.com/office/drawing/2014/main" id="{3C58AC6E-4A77-4FD7-9963-7BB8B8D7CB07}"/>
              </a:ext>
            </a:extLst>
          </p:cNvPr>
          <p:cNvPicPr>
            <a:picLocks noChangeAspect="1"/>
          </p:cNvPicPr>
          <p:nvPr/>
        </p:nvPicPr>
        <p:blipFill>
          <a:blip r:embed="rId2"/>
          <a:stretch>
            <a:fillRect/>
          </a:stretch>
        </p:blipFill>
        <p:spPr>
          <a:xfrm>
            <a:off x="265591" y="6558286"/>
            <a:ext cx="2610775" cy="326347"/>
          </a:xfrm>
          <a:prstGeom prst="rect">
            <a:avLst/>
          </a:prstGeom>
        </p:spPr>
      </p:pic>
    </p:spTree>
    <p:extLst>
      <p:ext uri="{BB962C8B-B14F-4D97-AF65-F5344CB8AC3E}">
        <p14:creationId xmlns:p14="http://schemas.microsoft.com/office/powerpoint/2010/main" val="34839501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DB92F-E13A-CAAB-BAEB-8C32F6B22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06626-9436-C1E1-9AED-DADCFDC94233}"/>
              </a:ext>
            </a:extLst>
          </p:cNvPr>
          <p:cNvSpPr>
            <a:spLocks noGrp="1"/>
          </p:cNvSpPr>
          <p:nvPr>
            <p:ph type="title"/>
          </p:nvPr>
        </p:nvSpPr>
        <p:spPr>
          <a:xfrm>
            <a:off x="1024128" y="954867"/>
            <a:ext cx="4389120" cy="786840"/>
          </a:xfrm>
        </p:spPr>
        <p:txBody>
          <a:bodyPr/>
          <a:lstStyle/>
          <a:p>
            <a:r>
              <a:rPr lang="en-US" dirty="0"/>
              <a:t>Betty Westerbeck</a:t>
            </a:r>
          </a:p>
        </p:txBody>
      </p:sp>
      <p:sp>
        <p:nvSpPr>
          <p:cNvPr id="4" name="Text Placeholder 3">
            <a:extLst>
              <a:ext uri="{FF2B5EF4-FFF2-40B4-BE49-F238E27FC236}">
                <a16:creationId xmlns:a16="http://schemas.microsoft.com/office/drawing/2014/main" id="{F3ADCCE2-83AF-12BC-22D8-1A1DB02ABB8F}"/>
              </a:ext>
            </a:extLst>
          </p:cNvPr>
          <p:cNvSpPr>
            <a:spLocks noGrp="1"/>
          </p:cNvSpPr>
          <p:nvPr>
            <p:ph type="body" sz="half" idx="2"/>
          </p:nvPr>
        </p:nvSpPr>
        <p:spPr>
          <a:xfrm>
            <a:off x="1024128" y="2257506"/>
            <a:ext cx="4144772" cy="3762294"/>
          </a:xfrm>
        </p:spPr>
        <p:txBody>
          <a:bodyPr vert="horz" lIns="91440" tIns="45720" rIns="91440" bIns="45720" rtlCol="0" anchor="t">
            <a:normAutofit/>
          </a:bodyPr>
          <a:lstStyle/>
          <a:p>
            <a:r>
              <a:rPr lang="en-US" dirty="0"/>
              <a:t>“Fifteen years have flown by. When I started volunteering at the Thrift Shop I trained at different work-stations: Clothing, Linens, Housewares and Toys. I decided to help out in the Toys; I sort, clean, price and display items in the toy section. Watching young ones finding that special toy gives me great satisfaction. I love my job!”</a:t>
            </a:r>
          </a:p>
        </p:txBody>
      </p:sp>
      <p:sp>
        <p:nvSpPr>
          <p:cNvPr id="5" name="TextBox 4">
            <a:extLst>
              <a:ext uri="{FF2B5EF4-FFF2-40B4-BE49-F238E27FC236}">
                <a16:creationId xmlns:a16="http://schemas.microsoft.com/office/drawing/2014/main" id="{7D41738B-9103-26B9-2906-6E2F2740D2BD}"/>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Thrift Shop</a:t>
            </a:r>
          </a:p>
        </p:txBody>
      </p:sp>
      <p:pic>
        <p:nvPicPr>
          <p:cNvPr id="9" name="Content Placeholder 8" descr="A person sitting at a table with toys&#10;&#10;AI-generated content may be incorrect.">
            <a:extLst>
              <a:ext uri="{FF2B5EF4-FFF2-40B4-BE49-F238E27FC236}">
                <a16:creationId xmlns:a16="http://schemas.microsoft.com/office/drawing/2014/main" id="{DDCDE475-859E-60F3-AD5B-C977EA98B4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0" y="1285279"/>
            <a:ext cx="5678488" cy="4258866"/>
          </a:xfrm>
        </p:spPr>
      </p:pic>
    </p:spTree>
    <p:extLst>
      <p:ext uri="{BB962C8B-B14F-4D97-AF65-F5344CB8AC3E}">
        <p14:creationId xmlns:p14="http://schemas.microsoft.com/office/powerpoint/2010/main" val="4161410448"/>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F67F4-9AE5-876F-29D1-1C314DF55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341DE-39F0-D682-31DB-208402FD5491}"/>
              </a:ext>
            </a:extLst>
          </p:cNvPr>
          <p:cNvSpPr>
            <a:spLocks noGrp="1"/>
          </p:cNvSpPr>
          <p:nvPr>
            <p:ph type="title"/>
          </p:nvPr>
        </p:nvSpPr>
        <p:spPr>
          <a:xfrm>
            <a:off x="1024128" y="954867"/>
            <a:ext cx="4389120" cy="786840"/>
          </a:xfrm>
        </p:spPr>
        <p:txBody>
          <a:bodyPr/>
          <a:lstStyle/>
          <a:p>
            <a:r>
              <a:rPr lang="en-US" dirty="0"/>
              <a:t>Edie WOLF</a:t>
            </a:r>
          </a:p>
        </p:txBody>
      </p:sp>
      <p:sp>
        <p:nvSpPr>
          <p:cNvPr id="4" name="Text Placeholder 3">
            <a:extLst>
              <a:ext uri="{FF2B5EF4-FFF2-40B4-BE49-F238E27FC236}">
                <a16:creationId xmlns:a16="http://schemas.microsoft.com/office/drawing/2014/main" id="{1CB5DA2B-F790-6A89-1ABF-009717B2F0FC}"/>
              </a:ext>
            </a:extLst>
          </p:cNvPr>
          <p:cNvSpPr>
            <a:spLocks noGrp="1"/>
          </p:cNvSpPr>
          <p:nvPr>
            <p:ph type="body" sz="half" idx="2"/>
          </p:nvPr>
        </p:nvSpPr>
        <p:spPr/>
        <p:txBody>
          <a:bodyPr>
            <a:normAutofit/>
          </a:bodyPr>
          <a:lstStyle/>
          <a:p>
            <a:r>
              <a:rPr lang="en-US" dirty="0"/>
              <a:t>“I have been a volunteer in the Pre-Op department at JMC for 15 years to support patients during challenging moments, be as helpful as I can to the nursing staff, and give back to my community. Volunteering allows me to make a positive impact, learn from dedicated medical professionals, and contribute to creating a compassionate, welcoming atmosphere for those in need. I value the friendships I have made with other volunteers, and walking so many steps in the larger new Surgical Institute keeps me fit!”</a:t>
            </a:r>
          </a:p>
        </p:txBody>
      </p:sp>
      <p:sp>
        <p:nvSpPr>
          <p:cNvPr id="5" name="TextBox 4">
            <a:extLst>
              <a:ext uri="{FF2B5EF4-FFF2-40B4-BE49-F238E27FC236}">
                <a16:creationId xmlns:a16="http://schemas.microsoft.com/office/drawing/2014/main" id="{B484B2C9-0A5E-F5B0-8BF1-49B091B11F37}"/>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Pre-Op</a:t>
            </a:r>
          </a:p>
        </p:txBody>
      </p:sp>
      <p:pic>
        <p:nvPicPr>
          <p:cNvPr id="7" name="Content Placeholder 6" descr="A person smiling in a pink sweater&#10;&#10;AI-generated content may be incorrect.">
            <a:extLst>
              <a:ext uri="{FF2B5EF4-FFF2-40B4-BE49-F238E27FC236}">
                <a16:creationId xmlns:a16="http://schemas.microsoft.com/office/drawing/2014/main" id="{23D090F5-F65C-2D5F-E88C-64B5FE147B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5830" y="822325"/>
            <a:ext cx="2916827" cy="5184775"/>
          </a:xfrm>
        </p:spPr>
      </p:pic>
    </p:spTree>
    <p:extLst>
      <p:ext uri="{BB962C8B-B14F-4D97-AF65-F5344CB8AC3E}">
        <p14:creationId xmlns:p14="http://schemas.microsoft.com/office/powerpoint/2010/main" val="2999325120"/>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FA0266-8594-81C2-BBE0-0B0D40649BC3}"/>
              </a:ext>
            </a:extLst>
          </p:cNvPr>
          <p:cNvSpPr>
            <a:spLocks noGrp="1"/>
          </p:cNvSpPr>
          <p:nvPr>
            <p:ph type="title"/>
          </p:nvPr>
        </p:nvSpPr>
        <p:spPr>
          <a:xfrm>
            <a:off x="1023145" y="2465861"/>
            <a:ext cx="10145709" cy="1926278"/>
          </a:xfrm>
        </p:spPr>
        <p:txBody>
          <a:bodyPr/>
          <a:lstStyle/>
          <a:p>
            <a:r>
              <a:rPr lang="en-US" sz="11500" dirty="0"/>
              <a:t>20 Years of Service</a:t>
            </a:r>
          </a:p>
        </p:txBody>
      </p:sp>
      <p:sp>
        <p:nvSpPr>
          <p:cNvPr id="5" name="Slide Number Placeholder 4">
            <a:extLst>
              <a:ext uri="{FF2B5EF4-FFF2-40B4-BE49-F238E27FC236}">
                <a16:creationId xmlns:a16="http://schemas.microsoft.com/office/drawing/2014/main" id="{9D7AD750-FD5E-8F0C-9F06-D8F0A4DCCC96}"/>
              </a:ext>
            </a:extLst>
          </p:cNvPr>
          <p:cNvSpPr>
            <a:spLocks noGrp="1"/>
          </p:cNvSpPr>
          <p:nvPr>
            <p:ph type="sldNum" sz="quarter" idx="4"/>
          </p:nvPr>
        </p:nvSpPr>
        <p:spPr/>
        <p:txBody>
          <a:bodyPr/>
          <a:lstStyle/>
          <a:p>
            <a:r>
              <a:rPr lang="en-US" dirty="0"/>
              <a:t> </a:t>
            </a:r>
            <a:fld id="{007995D3-E1AE-9B46-AD13-55287447F7DA}" type="slidenum">
              <a:rPr lang="en-US" smtClean="0">
                <a:solidFill>
                  <a:schemeClr val="bg1"/>
                </a:solidFill>
              </a:rPr>
              <a:pPr/>
              <a:t>22</a:t>
            </a:fld>
            <a:endParaRPr lang="en-US" dirty="0">
              <a:solidFill>
                <a:schemeClr val="bg1"/>
              </a:solidFill>
            </a:endParaRPr>
          </a:p>
        </p:txBody>
      </p:sp>
      <p:pic>
        <p:nvPicPr>
          <p:cNvPr id="6" name="Picture 5" descr="Text&#10;&#10;Description automatically generated with medium confidence">
            <a:extLst>
              <a:ext uri="{FF2B5EF4-FFF2-40B4-BE49-F238E27FC236}">
                <a16:creationId xmlns:a16="http://schemas.microsoft.com/office/drawing/2014/main" id="{3C58AC6E-4A77-4FD7-9963-7BB8B8D7CB07}"/>
              </a:ext>
            </a:extLst>
          </p:cNvPr>
          <p:cNvPicPr>
            <a:picLocks noChangeAspect="1"/>
          </p:cNvPicPr>
          <p:nvPr/>
        </p:nvPicPr>
        <p:blipFill>
          <a:blip r:embed="rId2"/>
          <a:stretch>
            <a:fillRect/>
          </a:stretch>
        </p:blipFill>
        <p:spPr>
          <a:xfrm>
            <a:off x="265591" y="6558286"/>
            <a:ext cx="2610775" cy="326347"/>
          </a:xfrm>
          <a:prstGeom prst="rect">
            <a:avLst/>
          </a:prstGeom>
        </p:spPr>
      </p:pic>
    </p:spTree>
    <p:extLst>
      <p:ext uri="{BB962C8B-B14F-4D97-AF65-F5344CB8AC3E}">
        <p14:creationId xmlns:p14="http://schemas.microsoft.com/office/powerpoint/2010/main" val="282549471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6B63-1480-991E-D467-7B73D45432D9}"/>
              </a:ext>
            </a:extLst>
          </p:cNvPr>
          <p:cNvSpPr>
            <a:spLocks noGrp="1"/>
          </p:cNvSpPr>
          <p:nvPr>
            <p:ph type="title"/>
          </p:nvPr>
        </p:nvSpPr>
        <p:spPr>
          <a:xfrm>
            <a:off x="1024128" y="954867"/>
            <a:ext cx="4389120" cy="786840"/>
          </a:xfrm>
        </p:spPr>
        <p:txBody>
          <a:bodyPr/>
          <a:lstStyle/>
          <a:p>
            <a:r>
              <a:rPr lang="en-US" dirty="0"/>
              <a:t>Mary Dore </a:t>
            </a:r>
          </a:p>
        </p:txBody>
      </p:sp>
      <p:sp>
        <p:nvSpPr>
          <p:cNvPr id="4" name="Text Placeholder 3">
            <a:extLst>
              <a:ext uri="{FF2B5EF4-FFF2-40B4-BE49-F238E27FC236}">
                <a16:creationId xmlns:a16="http://schemas.microsoft.com/office/drawing/2014/main" id="{E082E13B-26D9-3009-9660-73AC10B70706}"/>
              </a:ext>
            </a:extLst>
          </p:cNvPr>
          <p:cNvSpPr>
            <a:spLocks noGrp="1"/>
          </p:cNvSpPr>
          <p:nvPr>
            <p:ph type="body" sz="half" idx="2"/>
          </p:nvPr>
        </p:nvSpPr>
        <p:spPr>
          <a:xfrm>
            <a:off x="1024128" y="2578100"/>
            <a:ext cx="4389120" cy="3441700"/>
          </a:xfrm>
        </p:spPr>
        <p:txBody>
          <a:bodyPr/>
          <a:lstStyle/>
          <a:p>
            <a:r>
              <a:rPr lang="en-US" dirty="0"/>
              <a:t>"Volunteers took care of the community while I was working and raising my children. Now it’s my turn to do the same for others. I am so proud to be associated with Jupiter Medical Center. "</a:t>
            </a:r>
          </a:p>
        </p:txBody>
      </p:sp>
      <p:sp>
        <p:nvSpPr>
          <p:cNvPr id="5" name="TextBox 4">
            <a:extLst>
              <a:ext uri="{FF2B5EF4-FFF2-40B4-BE49-F238E27FC236}">
                <a16:creationId xmlns:a16="http://schemas.microsoft.com/office/drawing/2014/main" id="{B5454553-DD14-E925-30E9-FA7891DE47CE}"/>
              </a:ext>
            </a:extLst>
          </p:cNvPr>
          <p:cNvSpPr txBox="1"/>
          <p:nvPr/>
        </p:nvSpPr>
        <p:spPr>
          <a:xfrm>
            <a:off x="1024128" y="1800753"/>
            <a:ext cx="4389120" cy="369332"/>
          </a:xfrm>
          <a:prstGeom prst="rect">
            <a:avLst/>
          </a:prstGeom>
          <a:noFill/>
        </p:spPr>
        <p:txBody>
          <a:bodyPr wrap="square" rtlCol="0">
            <a:spAutoFit/>
          </a:bodyPr>
          <a:lstStyle/>
          <a:p>
            <a:r>
              <a:rPr lang="en-US" dirty="0">
                <a:solidFill>
                  <a:schemeClr val="accent2"/>
                </a:solidFill>
              </a:rPr>
              <a:t>Margaret W. </a:t>
            </a:r>
            <a:r>
              <a:rPr lang="en-US" dirty="0" err="1">
                <a:solidFill>
                  <a:schemeClr val="accent2"/>
                </a:solidFill>
              </a:rPr>
              <a:t>Niedland</a:t>
            </a:r>
            <a:r>
              <a:rPr lang="en-US" dirty="0">
                <a:solidFill>
                  <a:schemeClr val="accent2"/>
                </a:solidFill>
              </a:rPr>
              <a:t> Breast Center </a:t>
            </a:r>
          </a:p>
        </p:txBody>
      </p:sp>
      <p:pic>
        <p:nvPicPr>
          <p:cNvPr id="8" name="Content Placeholder 7" descr="A person standing in front of a tree&#10;&#10;AI-generated content may be incorrect.">
            <a:extLst>
              <a:ext uri="{FF2B5EF4-FFF2-40B4-BE49-F238E27FC236}">
                <a16:creationId xmlns:a16="http://schemas.microsoft.com/office/drawing/2014/main" id="{C034C57B-BB09-EF0E-148E-19D123CBD0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961063" y="1469628"/>
            <a:ext cx="5184775" cy="3888581"/>
          </a:xfrm>
        </p:spPr>
      </p:pic>
    </p:spTree>
    <p:extLst>
      <p:ext uri="{BB962C8B-B14F-4D97-AF65-F5344CB8AC3E}">
        <p14:creationId xmlns:p14="http://schemas.microsoft.com/office/powerpoint/2010/main" val="3938458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F91C0-1335-3824-B707-C3DEEB425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451F0-C56E-2FCF-6DC7-7F2FFE1EC659}"/>
              </a:ext>
            </a:extLst>
          </p:cNvPr>
          <p:cNvSpPr>
            <a:spLocks noGrp="1"/>
          </p:cNvSpPr>
          <p:nvPr>
            <p:ph type="title"/>
          </p:nvPr>
        </p:nvSpPr>
        <p:spPr>
          <a:xfrm>
            <a:off x="1024128" y="954867"/>
            <a:ext cx="4389120" cy="786840"/>
          </a:xfrm>
        </p:spPr>
        <p:txBody>
          <a:bodyPr/>
          <a:lstStyle/>
          <a:p>
            <a:r>
              <a:rPr lang="en-US" dirty="0"/>
              <a:t>Flo Gosselin </a:t>
            </a:r>
          </a:p>
        </p:txBody>
      </p:sp>
      <p:sp>
        <p:nvSpPr>
          <p:cNvPr id="4" name="Text Placeholder 3">
            <a:extLst>
              <a:ext uri="{FF2B5EF4-FFF2-40B4-BE49-F238E27FC236}">
                <a16:creationId xmlns:a16="http://schemas.microsoft.com/office/drawing/2014/main" id="{985DDB3C-5E92-AD2A-4506-EEB71FBEF872}"/>
              </a:ext>
            </a:extLst>
          </p:cNvPr>
          <p:cNvSpPr>
            <a:spLocks noGrp="1"/>
          </p:cNvSpPr>
          <p:nvPr>
            <p:ph type="body" sz="half" idx="2"/>
          </p:nvPr>
        </p:nvSpPr>
        <p:spPr>
          <a:xfrm>
            <a:off x="1024128" y="2514600"/>
            <a:ext cx="4389120" cy="3505200"/>
          </a:xfrm>
        </p:spPr>
        <p:txBody>
          <a:bodyPr vert="horz" lIns="91440" tIns="45720" rIns="91440" bIns="45720" rtlCol="0" anchor="t">
            <a:normAutofit/>
          </a:bodyPr>
          <a:lstStyle/>
          <a:p>
            <a:r>
              <a:rPr lang="en-US" dirty="0"/>
              <a:t>“I have looked forward to volunteering at the Jupiter Medical Center Thrift Shop for the last 20+ years, and I have felt joy helping customers find special treasures with the goal of benefiting the Hospital. My favorite part of volunteering at the Thrift Shop is the time I get to spend with all the wonderful and dedicated people there whom I consider friends!”</a:t>
            </a:r>
          </a:p>
        </p:txBody>
      </p:sp>
      <p:sp>
        <p:nvSpPr>
          <p:cNvPr id="5" name="TextBox 4">
            <a:extLst>
              <a:ext uri="{FF2B5EF4-FFF2-40B4-BE49-F238E27FC236}">
                <a16:creationId xmlns:a16="http://schemas.microsoft.com/office/drawing/2014/main" id="{97FCD270-7005-C4D5-C3E4-F0CA247E29C9}"/>
              </a:ext>
            </a:extLst>
          </p:cNvPr>
          <p:cNvSpPr txBox="1"/>
          <p:nvPr/>
        </p:nvSpPr>
        <p:spPr>
          <a:xfrm>
            <a:off x="1024128" y="1800753"/>
            <a:ext cx="4389120" cy="369332"/>
          </a:xfrm>
          <a:prstGeom prst="rect">
            <a:avLst/>
          </a:prstGeom>
          <a:noFill/>
        </p:spPr>
        <p:txBody>
          <a:bodyPr wrap="square" rtlCol="0">
            <a:spAutoFit/>
          </a:bodyPr>
          <a:lstStyle/>
          <a:p>
            <a:r>
              <a:rPr lang="en-US" dirty="0">
                <a:solidFill>
                  <a:schemeClr val="accent2"/>
                </a:solidFill>
              </a:rPr>
              <a:t>Thrift Shop</a:t>
            </a:r>
          </a:p>
        </p:txBody>
      </p:sp>
      <p:pic>
        <p:nvPicPr>
          <p:cNvPr id="7" name="Content Placeholder 6" descr="An old person smiling for a picture&#10;&#10;AI-generated content may be incorrect.">
            <a:extLst>
              <a:ext uri="{FF2B5EF4-FFF2-40B4-BE49-F238E27FC236}">
                <a16:creationId xmlns:a16="http://schemas.microsoft.com/office/drawing/2014/main" id="{4322B3EB-58C0-D281-CDF3-C2F3517B476A}"/>
              </a:ext>
            </a:extLst>
          </p:cNvPr>
          <p:cNvPicPr>
            <a:picLocks noGrp="1" noChangeAspect="1"/>
          </p:cNvPicPr>
          <p:nvPr>
            <p:ph idx="1"/>
          </p:nvPr>
        </p:nvPicPr>
        <p:blipFill>
          <a:blip r:embed="rId2"/>
          <a:stretch>
            <a:fillRect/>
          </a:stretch>
        </p:blipFill>
        <p:spPr>
          <a:xfrm>
            <a:off x="5960433" y="822960"/>
            <a:ext cx="5187557" cy="5184648"/>
          </a:xfrm>
          <a:prstGeom prst="rect">
            <a:avLst/>
          </a:prstGeom>
        </p:spPr>
      </p:pic>
    </p:spTree>
    <p:extLst>
      <p:ext uri="{BB962C8B-B14F-4D97-AF65-F5344CB8AC3E}">
        <p14:creationId xmlns:p14="http://schemas.microsoft.com/office/powerpoint/2010/main" val="3592128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FA0266-8594-81C2-BBE0-0B0D40649BC3}"/>
              </a:ext>
            </a:extLst>
          </p:cNvPr>
          <p:cNvSpPr>
            <a:spLocks noGrp="1"/>
          </p:cNvSpPr>
          <p:nvPr>
            <p:ph type="title"/>
          </p:nvPr>
        </p:nvSpPr>
        <p:spPr>
          <a:xfrm>
            <a:off x="1236753" y="2067384"/>
            <a:ext cx="9718494" cy="2723232"/>
          </a:xfrm>
        </p:spPr>
        <p:txBody>
          <a:bodyPr/>
          <a:lstStyle/>
          <a:p>
            <a:r>
              <a:rPr lang="en-US" sz="11500" dirty="0"/>
              <a:t>25 Years of Service</a:t>
            </a:r>
          </a:p>
        </p:txBody>
      </p:sp>
      <p:sp>
        <p:nvSpPr>
          <p:cNvPr id="5" name="Slide Number Placeholder 4">
            <a:extLst>
              <a:ext uri="{FF2B5EF4-FFF2-40B4-BE49-F238E27FC236}">
                <a16:creationId xmlns:a16="http://schemas.microsoft.com/office/drawing/2014/main" id="{9D7AD750-FD5E-8F0C-9F06-D8F0A4DCCC96}"/>
              </a:ext>
            </a:extLst>
          </p:cNvPr>
          <p:cNvSpPr>
            <a:spLocks noGrp="1"/>
          </p:cNvSpPr>
          <p:nvPr>
            <p:ph type="sldNum" sz="quarter" idx="4"/>
          </p:nvPr>
        </p:nvSpPr>
        <p:spPr/>
        <p:txBody>
          <a:bodyPr/>
          <a:lstStyle/>
          <a:p>
            <a:r>
              <a:rPr lang="en-US" dirty="0"/>
              <a:t> </a:t>
            </a:r>
            <a:fld id="{007995D3-E1AE-9B46-AD13-55287447F7DA}" type="slidenum">
              <a:rPr lang="en-US" smtClean="0">
                <a:solidFill>
                  <a:schemeClr val="bg1"/>
                </a:solidFill>
              </a:rPr>
              <a:pPr/>
              <a:t>25</a:t>
            </a:fld>
            <a:endParaRPr lang="en-US" dirty="0">
              <a:solidFill>
                <a:schemeClr val="bg1"/>
              </a:solidFill>
            </a:endParaRPr>
          </a:p>
        </p:txBody>
      </p:sp>
      <p:pic>
        <p:nvPicPr>
          <p:cNvPr id="6" name="Picture 5" descr="Text&#10;&#10;Description automatically generated with medium confidence">
            <a:extLst>
              <a:ext uri="{FF2B5EF4-FFF2-40B4-BE49-F238E27FC236}">
                <a16:creationId xmlns:a16="http://schemas.microsoft.com/office/drawing/2014/main" id="{3C58AC6E-4A77-4FD7-9963-7BB8B8D7CB07}"/>
              </a:ext>
            </a:extLst>
          </p:cNvPr>
          <p:cNvPicPr>
            <a:picLocks noChangeAspect="1"/>
          </p:cNvPicPr>
          <p:nvPr/>
        </p:nvPicPr>
        <p:blipFill>
          <a:blip r:embed="rId2"/>
          <a:stretch>
            <a:fillRect/>
          </a:stretch>
        </p:blipFill>
        <p:spPr>
          <a:xfrm>
            <a:off x="265591" y="6558286"/>
            <a:ext cx="2610775" cy="326347"/>
          </a:xfrm>
          <a:prstGeom prst="rect">
            <a:avLst/>
          </a:prstGeom>
        </p:spPr>
      </p:pic>
    </p:spTree>
    <p:extLst>
      <p:ext uri="{BB962C8B-B14F-4D97-AF65-F5344CB8AC3E}">
        <p14:creationId xmlns:p14="http://schemas.microsoft.com/office/powerpoint/2010/main" val="201599237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6B63-1480-991E-D467-7B73D45432D9}"/>
              </a:ext>
            </a:extLst>
          </p:cNvPr>
          <p:cNvSpPr>
            <a:spLocks noGrp="1"/>
          </p:cNvSpPr>
          <p:nvPr>
            <p:ph type="title"/>
          </p:nvPr>
        </p:nvSpPr>
        <p:spPr>
          <a:xfrm>
            <a:off x="1024128" y="954867"/>
            <a:ext cx="4389120" cy="786840"/>
          </a:xfrm>
        </p:spPr>
        <p:txBody>
          <a:bodyPr/>
          <a:lstStyle/>
          <a:p>
            <a:r>
              <a:rPr lang="en-US" dirty="0"/>
              <a:t>Barbara Shearon</a:t>
            </a:r>
          </a:p>
        </p:txBody>
      </p:sp>
      <p:sp>
        <p:nvSpPr>
          <p:cNvPr id="4" name="Text Placeholder 3">
            <a:extLst>
              <a:ext uri="{FF2B5EF4-FFF2-40B4-BE49-F238E27FC236}">
                <a16:creationId xmlns:a16="http://schemas.microsoft.com/office/drawing/2014/main" id="{E082E13B-26D9-3009-9660-73AC10B70706}"/>
              </a:ext>
            </a:extLst>
          </p:cNvPr>
          <p:cNvSpPr>
            <a:spLocks noGrp="1"/>
          </p:cNvSpPr>
          <p:nvPr>
            <p:ph type="body" sz="half" idx="2"/>
          </p:nvPr>
        </p:nvSpPr>
        <p:spPr/>
        <p:txBody>
          <a:bodyPr>
            <a:normAutofit/>
          </a:bodyPr>
          <a:lstStyle/>
          <a:p>
            <a:r>
              <a:rPr lang="en-US" dirty="0"/>
              <a:t>“I started volunteering after I retired because I wanted to serve others and be helpful to people. </a:t>
            </a:r>
          </a:p>
          <a:p>
            <a:r>
              <a:rPr lang="en-US" dirty="0"/>
              <a:t>My first job here at the hospital involved escorting patients to various departments, delivering specimens to the Lab, refilling water pitchers in patient rooms, and providing assistance to the team members as needed. </a:t>
            </a:r>
          </a:p>
          <a:p>
            <a:r>
              <a:rPr lang="en-US" dirty="0"/>
              <a:t>I continue to volunteer because I love working and assisting the patients, volunteers, and team members at JMC.”</a:t>
            </a:r>
          </a:p>
          <a:p>
            <a:endParaRPr lang="en-US" dirty="0"/>
          </a:p>
        </p:txBody>
      </p:sp>
      <p:sp>
        <p:nvSpPr>
          <p:cNvPr id="5" name="TextBox 4">
            <a:extLst>
              <a:ext uri="{FF2B5EF4-FFF2-40B4-BE49-F238E27FC236}">
                <a16:creationId xmlns:a16="http://schemas.microsoft.com/office/drawing/2014/main" id="{B5454553-DD14-E925-30E9-FA7891DE47CE}"/>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Escort Desk </a:t>
            </a:r>
          </a:p>
        </p:txBody>
      </p:sp>
      <p:pic>
        <p:nvPicPr>
          <p:cNvPr id="8" name="Content Placeholder 7" descr="Two women sitting on a bench&#10;&#10;AI-generated content may be incorrect.">
            <a:extLst>
              <a:ext uri="{FF2B5EF4-FFF2-40B4-BE49-F238E27FC236}">
                <a16:creationId xmlns:a16="http://schemas.microsoft.com/office/drawing/2014/main" id="{03949050-0B1D-8554-51D9-4376A1449973}"/>
              </a:ext>
            </a:extLst>
          </p:cNvPr>
          <p:cNvPicPr>
            <a:picLocks noGrp="1" noChangeAspect="1"/>
          </p:cNvPicPr>
          <p:nvPr>
            <p:ph idx="1"/>
          </p:nvPr>
        </p:nvPicPr>
        <p:blipFill>
          <a:blip r:embed="rId2"/>
          <a:stretch>
            <a:fillRect/>
          </a:stretch>
        </p:blipFill>
        <p:spPr>
          <a:xfrm>
            <a:off x="5715000" y="1285875"/>
            <a:ext cx="5678424" cy="4258818"/>
          </a:xfrm>
          <a:prstGeom prst="rect">
            <a:avLst/>
          </a:prstGeom>
        </p:spPr>
      </p:pic>
    </p:spTree>
    <p:extLst>
      <p:ext uri="{BB962C8B-B14F-4D97-AF65-F5344CB8AC3E}">
        <p14:creationId xmlns:p14="http://schemas.microsoft.com/office/powerpoint/2010/main" val="196575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574EC-8FF8-4D77-6EAC-353295BB54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F72D35-26FB-0D2A-0FB3-EB35C7FD3A19}"/>
              </a:ext>
            </a:extLst>
          </p:cNvPr>
          <p:cNvSpPr>
            <a:spLocks noGrp="1"/>
          </p:cNvSpPr>
          <p:nvPr>
            <p:ph type="title"/>
          </p:nvPr>
        </p:nvSpPr>
        <p:spPr>
          <a:xfrm>
            <a:off x="1236753" y="2067384"/>
            <a:ext cx="9718494" cy="2723232"/>
          </a:xfrm>
        </p:spPr>
        <p:txBody>
          <a:bodyPr/>
          <a:lstStyle/>
          <a:p>
            <a:r>
              <a:rPr lang="en-US" sz="11500" dirty="0"/>
              <a:t>30 Years of Service</a:t>
            </a:r>
          </a:p>
        </p:txBody>
      </p:sp>
      <p:sp>
        <p:nvSpPr>
          <p:cNvPr id="5" name="Slide Number Placeholder 4">
            <a:extLst>
              <a:ext uri="{FF2B5EF4-FFF2-40B4-BE49-F238E27FC236}">
                <a16:creationId xmlns:a16="http://schemas.microsoft.com/office/drawing/2014/main" id="{23A7C433-5436-7322-C474-88488C8A3050}"/>
              </a:ext>
            </a:extLst>
          </p:cNvPr>
          <p:cNvSpPr>
            <a:spLocks noGrp="1"/>
          </p:cNvSpPr>
          <p:nvPr>
            <p:ph type="sldNum" sz="quarter" idx="4"/>
          </p:nvPr>
        </p:nvSpPr>
        <p:spPr/>
        <p:txBody>
          <a:bodyPr/>
          <a:lstStyle/>
          <a:p>
            <a:r>
              <a:rPr lang="en-US" dirty="0"/>
              <a:t> </a:t>
            </a:r>
            <a:fld id="{007995D3-E1AE-9B46-AD13-55287447F7DA}" type="slidenum">
              <a:rPr lang="en-US" smtClean="0">
                <a:solidFill>
                  <a:schemeClr val="bg1"/>
                </a:solidFill>
              </a:rPr>
              <a:pPr/>
              <a:t>27</a:t>
            </a:fld>
            <a:endParaRPr lang="en-US" dirty="0">
              <a:solidFill>
                <a:schemeClr val="bg1"/>
              </a:solidFill>
            </a:endParaRPr>
          </a:p>
        </p:txBody>
      </p:sp>
      <p:pic>
        <p:nvPicPr>
          <p:cNvPr id="6" name="Picture 5" descr="Text&#10;&#10;Description automatically generated with medium confidence">
            <a:extLst>
              <a:ext uri="{FF2B5EF4-FFF2-40B4-BE49-F238E27FC236}">
                <a16:creationId xmlns:a16="http://schemas.microsoft.com/office/drawing/2014/main" id="{397F6F94-829A-048D-8810-75297207C14A}"/>
              </a:ext>
            </a:extLst>
          </p:cNvPr>
          <p:cNvPicPr>
            <a:picLocks noChangeAspect="1"/>
          </p:cNvPicPr>
          <p:nvPr/>
        </p:nvPicPr>
        <p:blipFill>
          <a:blip r:embed="rId2"/>
          <a:stretch>
            <a:fillRect/>
          </a:stretch>
        </p:blipFill>
        <p:spPr>
          <a:xfrm>
            <a:off x="265591" y="6558286"/>
            <a:ext cx="2610775" cy="326347"/>
          </a:xfrm>
          <a:prstGeom prst="rect">
            <a:avLst/>
          </a:prstGeom>
        </p:spPr>
      </p:pic>
    </p:spTree>
    <p:extLst>
      <p:ext uri="{BB962C8B-B14F-4D97-AF65-F5344CB8AC3E}">
        <p14:creationId xmlns:p14="http://schemas.microsoft.com/office/powerpoint/2010/main" val="344690989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6B63-1480-991E-D467-7B73D45432D9}"/>
              </a:ext>
            </a:extLst>
          </p:cNvPr>
          <p:cNvSpPr>
            <a:spLocks noGrp="1"/>
          </p:cNvSpPr>
          <p:nvPr>
            <p:ph type="title"/>
          </p:nvPr>
        </p:nvSpPr>
        <p:spPr>
          <a:xfrm>
            <a:off x="1024128" y="954867"/>
            <a:ext cx="4389120" cy="786840"/>
          </a:xfrm>
        </p:spPr>
        <p:txBody>
          <a:bodyPr/>
          <a:lstStyle/>
          <a:p>
            <a:r>
              <a:rPr lang="en-US" dirty="0"/>
              <a:t>Doris Cline </a:t>
            </a:r>
          </a:p>
        </p:txBody>
      </p:sp>
      <p:sp>
        <p:nvSpPr>
          <p:cNvPr id="4" name="Text Placeholder 3">
            <a:extLst>
              <a:ext uri="{FF2B5EF4-FFF2-40B4-BE49-F238E27FC236}">
                <a16:creationId xmlns:a16="http://schemas.microsoft.com/office/drawing/2014/main" id="{E082E13B-26D9-3009-9660-73AC10B70706}"/>
              </a:ext>
            </a:extLst>
          </p:cNvPr>
          <p:cNvSpPr>
            <a:spLocks noGrp="1"/>
          </p:cNvSpPr>
          <p:nvPr>
            <p:ph type="body" sz="half" idx="2"/>
          </p:nvPr>
        </p:nvSpPr>
        <p:spPr/>
        <p:txBody>
          <a:bodyPr vert="horz" lIns="91440" tIns="45720" rIns="91440" bIns="45720" rtlCol="0" anchor="t">
            <a:normAutofit/>
          </a:bodyPr>
          <a:lstStyle/>
          <a:p>
            <a:r>
              <a:rPr lang="en-US">
                <a:ea typeface="+mn-lt"/>
                <a:cs typeface="+mn-lt"/>
              </a:rPr>
              <a:t>“My sister, Nancy Hendricks suggested that I go over to the Hospital Auxiliary to volunteer and work at the Jupiter Medical Thrift Shop, so I did. I became a “pink lady”. It was a new experience, a place to see tourists and newcomers alike. The hospital has such a wonderful reputation, and it has been so nice to be part of. ”</a:t>
            </a:r>
            <a:endParaRPr lang="en-US"/>
          </a:p>
        </p:txBody>
      </p:sp>
      <p:sp>
        <p:nvSpPr>
          <p:cNvPr id="5" name="TextBox 4">
            <a:extLst>
              <a:ext uri="{FF2B5EF4-FFF2-40B4-BE49-F238E27FC236}">
                <a16:creationId xmlns:a16="http://schemas.microsoft.com/office/drawing/2014/main" id="{B5454553-DD14-E925-30E9-FA7891DE47CE}"/>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Thrift Shop</a:t>
            </a:r>
          </a:p>
        </p:txBody>
      </p:sp>
      <p:pic>
        <p:nvPicPr>
          <p:cNvPr id="3" name="Content Placeholder 2" descr="An older person sitting in a chair in front of a display case&#10;&#10;AI-generated content may be incorrect.">
            <a:extLst>
              <a:ext uri="{FF2B5EF4-FFF2-40B4-BE49-F238E27FC236}">
                <a16:creationId xmlns:a16="http://schemas.microsoft.com/office/drawing/2014/main" id="{8BB2EE8D-ACF8-7F28-D3D9-C82B01B61BE1}"/>
              </a:ext>
            </a:extLst>
          </p:cNvPr>
          <p:cNvPicPr>
            <a:picLocks noGrp="1" noChangeAspect="1"/>
          </p:cNvPicPr>
          <p:nvPr>
            <p:ph idx="1"/>
          </p:nvPr>
        </p:nvPicPr>
        <p:blipFill>
          <a:blip r:embed="rId2"/>
          <a:stretch>
            <a:fillRect/>
          </a:stretch>
        </p:blipFill>
        <p:spPr>
          <a:xfrm>
            <a:off x="5875988" y="822960"/>
            <a:ext cx="5356447" cy="5184648"/>
          </a:xfrm>
          <a:prstGeom prst="rect">
            <a:avLst/>
          </a:prstGeom>
        </p:spPr>
      </p:pic>
    </p:spTree>
    <p:extLst>
      <p:ext uri="{BB962C8B-B14F-4D97-AF65-F5344CB8AC3E}">
        <p14:creationId xmlns:p14="http://schemas.microsoft.com/office/powerpoint/2010/main" val="1190795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D8D23-EA8A-FF04-0C7A-2B8AD0364E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C3C50D-7DE8-839D-7299-9779CB9DC9AA}"/>
              </a:ext>
            </a:extLst>
          </p:cNvPr>
          <p:cNvSpPr>
            <a:spLocks noGrp="1"/>
          </p:cNvSpPr>
          <p:nvPr>
            <p:ph type="title"/>
          </p:nvPr>
        </p:nvSpPr>
        <p:spPr>
          <a:xfrm>
            <a:off x="1236753" y="2067384"/>
            <a:ext cx="9718494" cy="2723232"/>
          </a:xfrm>
        </p:spPr>
        <p:txBody>
          <a:bodyPr/>
          <a:lstStyle/>
          <a:p>
            <a:r>
              <a:rPr lang="en-US" sz="11500"/>
              <a:t>45 Years of Service</a:t>
            </a:r>
          </a:p>
        </p:txBody>
      </p:sp>
      <p:sp>
        <p:nvSpPr>
          <p:cNvPr id="5" name="Slide Number Placeholder 4">
            <a:extLst>
              <a:ext uri="{FF2B5EF4-FFF2-40B4-BE49-F238E27FC236}">
                <a16:creationId xmlns:a16="http://schemas.microsoft.com/office/drawing/2014/main" id="{B20FABBB-5982-9309-1C56-387D56017B3C}"/>
              </a:ext>
            </a:extLst>
          </p:cNvPr>
          <p:cNvSpPr>
            <a:spLocks noGrp="1"/>
          </p:cNvSpPr>
          <p:nvPr>
            <p:ph type="sldNum" sz="quarter" idx="4"/>
          </p:nvPr>
        </p:nvSpPr>
        <p:spPr/>
        <p:txBody>
          <a:bodyPr/>
          <a:lstStyle/>
          <a:p>
            <a:r>
              <a:rPr lang="en-US" dirty="0"/>
              <a:t> </a:t>
            </a:r>
            <a:fld id="{007995D3-E1AE-9B46-AD13-55287447F7DA}" type="slidenum">
              <a:rPr lang="en-US" smtClean="0">
                <a:solidFill>
                  <a:schemeClr val="bg1"/>
                </a:solidFill>
              </a:rPr>
              <a:pPr/>
              <a:t>29</a:t>
            </a:fld>
            <a:endParaRPr lang="en-US" dirty="0">
              <a:solidFill>
                <a:schemeClr val="bg1"/>
              </a:solidFill>
            </a:endParaRPr>
          </a:p>
        </p:txBody>
      </p:sp>
      <p:pic>
        <p:nvPicPr>
          <p:cNvPr id="6" name="Picture 5" descr="Text&#10;&#10;Description automatically generated with medium confidence">
            <a:extLst>
              <a:ext uri="{FF2B5EF4-FFF2-40B4-BE49-F238E27FC236}">
                <a16:creationId xmlns:a16="http://schemas.microsoft.com/office/drawing/2014/main" id="{E6C5F5D4-740E-601F-4F33-9516E7A33F56}"/>
              </a:ext>
            </a:extLst>
          </p:cNvPr>
          <p:cNvPicPr>
            <a:picLocks noChangeAspect="1"/>
          </p:cNvPicPr>
          <p:nvPr/>
        </p:nvPicPr>
        <p:blipFill>
          <a:blip r:embed="rId2"/>
          <a:stretch>
            <a:fillRect/>
          </a:stretch>
        </p:blipFill>
        <p:spPr>
          <a:xfrm>
            <a:off x="265591" y="6558286"/>
            <a:ext cx="2610775" cy="326347"/>
          </a:xfrm>
          <a:prstGeom prst="rect">
            <a:avLst/>
          </a:prstGeom>
        </p:spPr>
      </p:pic>
    </p:spTree>
    <p:extLst>
      <p:ext uri="{BB962C8B-B14F-4D97-AF65-F5344CB8AC3E}">
        <p14:creationId xmlns:p14="http://schemas.microsoft.com/office/powerpoint/2010/main" val="399690739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6B63-1480-991E-D467-7B73D45432D9}"/>
              </a:ext>
            </a:extLst>
          </p:cNvPr>
          <p:cNvSpPr>
            <a:spLocks noGrp="1"/>
          </p:cNvSpPr>
          <p:nvPr>
            <p:ph type="title"/>
          </p:nvPr>
        </p:nvSpPr>
        <p:spPr>
          <a:xfrm>
            <a:off x="1024128" y="954867"/>
            <a:ext cx="4389120" cy="786840"/>
          </a:xfrm>
        </p:spPr>
        <p:txBody>
          <a:bodyPr/>
          <a:lstStyle/>
          <a:p>
            <a:r>
              <a:rPr lang="en-US" dirty="0"/>
              <a:t>Marcella Baker </a:t>
            </a:r>
          </a:p>
        </p:txBody>
      </p:sp>
      <p:sp>
        <p:nvSpPr>
          <p:cNvPr id="4" name="Text Placeholder 3">
            <a:extLst>
              <a:ext uri="{FF2B5EF4-FFF2-40B4-BE49-F238E27FC236}">
                <a16:creationId xmlns:a16="http://schemas.microsoft.com/office/drawing/2014/main" id="{E082E13B-26D9-3009-9660-73AC10B70706}"/>
              </a:ext>
            </a:extLst>
          </p:cNvPr>
          <p:cNvSpPr>
            <a:spLocks noGrp="1"/>
          </p:cNvSpPr>
          <p:nvPr>
            <p:ph type="body" sz="half" idx="2"/>
          </p:nvPr>
        </p:nvSpPr>
        <p:spPr>
          <a:xfrm>
            <a:off x="1024128" y="2391508"/>
            <a:ext cx="4389120" cy="3712307"/>
          </a:xfrm>
        </p:spPr>
        <p:txBody>
          <a:bodyPr vert="horz" lIns="91440" tIns="45720" rIns="91440" bIns="45720" rtlCol="0" anchor="t">
            <a:normAutofit/>
          </a:bodyPr>
          <a:lstStyle/>
          <a:p>
            <a:r>
              <a:rPr lang="en-US" dirty="0"/>
              <a:t>“I started volunteering after a stay at JMC as a patient.  I was impressed and thought maybe I’d see about helping a little bit.  Well,  the volunteer bug bit me.  I volunteer twice a week; one day visiting patients on the Oncology Unit and one day as a Greeter.  I find that when I help someone else, it makes me feel better than it makes them feel.  And I’ve met many salt-of-the earth folks over the years that I’ve volunteered with.  I go home smiling every time.”</a:t>
            </a:r>
          </a:p>
        </p:txBody>
      </p:sp>
      <p:sp>
        <p:nvSpPr>
          <p:cNvPr id="5" name="TextBox 4">
            <a:extLst>
              <a:ext uri="{FF2B5EF4-FFF2-40B4-BE49-F238E27FC236}">
                <a16:creationId xmlns:a16="http://schemas.microsoft.com/office/drawing/2014/main" id="{B5454553-DD14-E925-30E9-FA7891DE47CE}"/>
              </a:ext>
            </a:extLst>
          </p:cNvPr>
          <p:cNvSpPr txBox="1"/>
          <p:nvPr/>
        </p:nvSpPr>
        <p:spPr>
          <a:xfrm>
            <a:off x="1024128" y="1741707"/>
            <a:ext cx="4389120" cy="369332"/>
          </a:xfrm>
          <a:prstGeom prst="rect">
            <a:avLst/>
          </a:prstGeom>
          <a:noFill/>
        </p:spPr>
        <p:txBody>
          <a:bodyPr wrap="square" rtlCol="0">
            <a:spAutoFit/>
          </a:bodyPr>
          <a:lstStyle/>
          <a:p>
            <a:r>
              <a:rPr lang="en-US" dirty="0">
                <a:solidFill>
                  <a:schemeClr val="accent2"/>
                </a:solidFill>
              </a:rPr>
              <a:t>Greeter and Nursing Floor </a:t>
            </a:r>
          </a:p>
        </p:txBody>
      </p:sp>
      <p:pic>
        <p:nvPicPr>
          <p:cNvPr id="8" name="Content Placeholder 7" descr="A person smiling at the camera&#10;&#10;AI-generated content may be incorrect.">
            <a:extLst>
              <a:ext uri="{FF2B5EF4-FFF2-40B4-BE49-F238E27FC236}">
                <a16:creationId xmlns:a16="http://schemas.microsoft.com/office/drawing/2014/main" id="{51F95D00-CCBD-B448-991B-583DD1DDEE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0303" y="822325"/>
            <a:ext cx="3047882" cy="5184775"/>
          </a:xfrm>
        </p:spPr>
      </p:pic>
    </p:spTree>
    <p:extLst>
      <p:ext uri="{BB962C8B-B14F-4D97-AF65-F5344CB8AC3E}">
        <p14:creationId xmlns:p14="http://schemas.microsoft.com/office/powerpoint/2010/main" val="2050323969"/>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6B63-1480-991E-D467-7B73D45432D9}"/>
              </a:ext>
            </a:extLst>
          </p:cNvPr>
          <p:cNvSpPr>
            <a:spLocks noGrp="1"/>
          </p:cNvSpPr>
          <p:nvPr>
            <p:ph type="title"/>
          </p:nvPr>
        </p:nvSpPr>
        <p:spPr>
          <a:xfrm>
            <a:off x="1024128" y="954867"/>
            <a:ext cx="4389120" cy="786840"/>
          </a:xfrm>
        </p:spPr>
        <p:txBody>
          <a:bodyPr/>
          <a:lstStyle/>
          <a:p>
            <a:r>
              <a:rPr lang="en-US" dirty="0"/>
              <a:t>Mary </a:t>
            </a:r>
            <a:r>
              <a:rPr lang="en-US" dirty="0" err="1"/>
              <a:t>Imle</a:t>
            </a:r>
            <a:endParaRPr lang="en-US" dirty="0"/>
          </a:p>
        </p:txBody>
      </p:sp>
      <p:sp>
        <p:nvSpPr>
          <p:cNvPr id="4" name="Text Placeholder 3">
            <a:extLst>
              <a:ext uri="{FF2B5EF4-FFF2-40B4-BE49-F238E27FC236}">
                <a16:creationId xmlns:a16="http://schemas.microsoft.com/office/drawing/2014/main" id="{E082E13B-26D9-3009-9660-73AC10B70706}"/>
              </a:ext>
            </a:extLst>
          </p:cNvPr>
          <p:cNvSpPr>
            <a:spLocks noGrp="1"/>
          </p:cNvSpPr>
          <p:nvPr>
            <p:ph type="body" sz="half" idx="2"/>
          </p:nvPr>
        </p:nvSpPr>
        <p:spPr>
          <a:xfrm>
            <a:off x="1024128" y="2257506"/>
            <a:ext cx="5001116" cy="4244894"/>
          </a:xfrm>
        </p:spPr>
        <p:txBody>
          <a:bodyPr>
            <a:noAutofit/>
          </a:bodyPr>
          <a:lstStyle/>
          <a:p>
            <a:pPr marL="0" marR="0"/>
            <a:r>
              <a:rPr lang="en-US" dirty="0"/>
              <a:t>Mary began volunteering soon after she settled in Jupiter. Her first assignment was in the Auxiliary’s Gift Shop, which had opened on Valentine’s Day 1979. After a year she created a new position, the Escort Desk. Mary was the first Dispatcher, a position she held for almost 30 years. In addition, she volunteered in Surgery Family Waiting and she was one of the original Greeters when the program began in 2009. For at least 30 of the 45 years, Mary worked 5 days a week. </a:t>
            </a:r>
          </a:p>
          <a:p>
            <a:pPr marL="0" marR="0"/>
            <a:r>
              <a:rPr lang="en-US" dirty="0"/>
              <a:t>During the COVID pandemic Mary found another way to volunteer: collecting donated items from residents in her senior living community for the JMC Thrift Shop. </a:t>
            </a:r>
          </a:p>
          <a:p>
            <a:pPr marL="0" marR="0"/>
            <a:r>
              <a:rPr lang="en-US" dirty="0"/>
              <a:t>Reflecting on </a:t>
            </a:r>
            <a:r>
              <a:rPr lang="en-US"/>
              <a:t>her years </a:t>
            </a:r>
            <a:r>
              <a:rPr lang="en-US" dirty="0"/>
              <a:t>of service, Mary says she is grateful for the privilege of being a part of the growth of the Medical Center. </a:t>
            </a:r>
          </a:p>
        </p:txBody>
      </p:sp>
      <p:sp>
        <p:nvSpPr>
          <p:cNvPr id="5" name="TextBox 4">
            <a:extLst>
              <a:ext uri="{FF2B5EF4-FFF2-40B4-BE49-F238E27FC236}">
                <a16:creationId xmlns:a16="http://schemas.microsoft.com/office/drawing/2014/main" id="{B5454553-DD14-E925-30E9-FA7891DE47CE}"/>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Special Projects </a:t>
            </a:r>
          </a:p>
        </p:txBody>
      </p:sp>
      <p:pic>
        <p:nvPicPr>
          <p:cNvPr id="3" name="Content Placeholder 2" descr="A person smiling at camera&#10;&#10;AI-generated content may be incorrect.">
            <a:extLst>
              <a:ext uri="{FF2B5EF4-FFF2-40B4-BE49-F238E27FC236}">
                <a16:creationId xmlns:a16="http://schemas.microsoft.com/office/drawing/2014/main" id="{6216812F-AF85-932C-B2D1-C3637FBBBB23}"/>
              </a:ext>
            </a:extLst>
          </p:cNvPr>
          <p:cNvPicPr>
            <a:picLocks noGrp="1" noChangeAspect="1"/>
          </p:cNvPicPr>
          <p:nvPr>
            <p:ph idx="1"/>
          </p:nvPr>
        </p:nvPicPr>
        <p:blipFill>
          <a:blip r:embed="rId2"/>
          <a:stretch>
            <a:fillRect/>
          </a:stretch>
        </p:blipFill>
        <p:spPr>
          <a:xfrm>
            <a:off x="6393413" y="255586"/>
            <a:ext cx="2524528" cy="2833183"/>
          </a:xfrm>
          <a:prstGeom prst="rect">
            <a:avLst/>
          </a:prstGeom>
        </p:spPr>
      </p:pic>
      <p:pic>
        <p:nvPicPr>
          <p:cNvPr id="22" name="Picture 21" descr="A person and person standing together&#10;&#10;AI-generated content may be incorrect.">
            <a:extLst>
              <a:ext uri="{FF2B5EF4-FFF2-40B4-BE49-F238E27FC236}">
                <a16:creationId xmlns:a16="http://schemas.microsoft.com/office/drawing/2014/main" id="{F0E1685C-E2A8-25FF-0C50-177F2D65DC02}"/>
              </a:ext>
            </a:extLst>
          </p:cNvPr>
          <p:cNvPicPr>
            <a:picLocks noChangeAspect="1"/>
          </p:cNvPicPr>
          <p:nvPr/>
        </p:nvPicPr>
        <p:blipFill>
          <a:blip r:embed="rId3"/>
          <a:srcRect l="-449" t="148" r="-449" b="19219"/>
          <a:stretch>
            <a:fillRect/>
          </a:stretch>
        </p:blipFill>
        <p:spPr>
          <a:xfrm>
            <a:off x="9285797" y="255586"/>
            <a:ext cx="2433605" cy="2832523"/>
          </a:xfrm>
          <a:prstGeom prst="rect">
            <a:avLst/>
          </a:prstGeom>
        </p:spPr>
      </p:pic>
      <p:pic>
        <p:nvPicPr>
          <p:cNvPr id="23" name="Picture 22">
            <a:extLst>
              <a:ext uri="{FF2B5EF4-FFF2-40B4-BE49-F238E27FC236}">
                <a16:creationId xmlns:a16="http://schemas.microsoft.com/office/drawing/2014/main" id="{51AA5918-DD44-503D-EE65-8A4E4EC2DB56}"/>
              </a:ext>
            </a:extLst>
          </p:cNvPr>
          <p:cNvPicPr>
            <a:picLocks noChangeAspect="1"/>
          </p:cNvPicPr>
          <p:nvPr/>
        </p:nvPicPr>
        <p:blipFill>
          <a:blip r:embed="rId4"/>
          <a:stretch>
            <a:fillRect/>
          </a:stretch>
        </p:blipFill>
        <p:spPr>
          <a:xfrm>
            <a:off x="6393100" y="3198395"/>
            <a:ext cx="5341380" cy="3489157"/>
          </a:xfrm>
          <a:prstGeom prst="rect">
            <a:avLst/>
          </a:prstGeom>
        </p:spPr>
      </p:pic>
    </p:spTree>
    <p:extLst>
      <p:ext uri="{BB962C8B-B14F-4D97-AF65-F5344CB8AC3E}">
        <p14:creationId xmlns:p14="http://schemas.microsoft.com/office/powerpoint/2010/main" val="3377148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340E4-B6AF-7CC1-11AB-87C3458BD5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C95940-7073-4276-7D6C-51B5D21A9D2A}"/>
              </a:ext>
            </a:extLst>
          </p:cNvPr>
          <p:cNvSpPr>
            <a:spLocks noGrp="1"/>
          </p:cNvSpPr>
          <p:nvPr>
            <p:ph type="title"/>
          </p:nvPr>
        </p:nvSpPr>
        <p:spPr>
          <a:xfrm>
            <a:off x="1236753" y="2067384"/>
            <a:ext cx="9718494" cy="2723232"/>
          </a:xfrm>
        </p:spPr>
        <p:txBody>
          <a:bodyPr/>
          <a:lstStyle/>
          <a:p>
            <a:r>
              <a:rPr lang="en-US" sz="11500"/>
              <a:t>Volunteer of the year </a:t>
            </a:r>
            <a:endParaRPr lang="en-US" sz="11500" dirty="0"/>
          </a:p>
        </p:txBody>
      </p:sp>
      <p:sp>
        <p:nvSpPr>
          <p:cNvPr id="5" name="Slide Number Placeholder 4">
            <a:extLst>
              <a:ext uri="{FF2B5EF4-FFF2-40B4-BE49-F238E27FC236}">
                <a16:creationId xmlns:a16="http://schemas.microsoft.com/office/drawing/2014/main" id="{8E3D8292-E4C7-14A6-4A23-3C2C031739DF}"/>
              </a:ext>
            </a:extLst>
          </p:cNvPr>
          <p:cNvSpPr>
            <a:spLocks noGrp="1"/>
          </p:cNvSpPr>
          <p:nvPr>
            <p:ph type="sldNum" sz="quarter" idx="4"/>
          </p:nvPr>
        </p:nvSpPr>
        <p:spPr/>
        <p:txBody>
          <a:bodyPr/>
          <a:lstStyle/>
          <a:p>
            <a:r>
              <a:rPr lang="en-US" dirty="0"/>
              <a:t> </a:t>
            </a:r>
            <a:fld id="{007995D3-E1AE-9B46-AD13-55287447F7DA}" type="slidenum">
              <a:rPr lang="en-US" smtClean="0">
                <a:solidFill>
                  <a:schemeClr val="bg1"/>
                </a:solidFill>
              </a:rPr>
              <a:pPr/>
              <a:t>31</a:t>
            </a:fld>
            <a:endParaRPr lang="en-US" dirty="0">
              <a:solidFill>
                <a:schemeClr val="bg1"/>
              </a:solidFill>
            </a:endParaRPr>
          </a:p>
        </p:txBody>
      </p:sp>
      <p:pic>
        <p:nvPicPr>
          <p:cNvPr id="6" name="Picture 5" descr="Text&#10;&#10;Description automatically generated with medium confidence">
            <a:extLst>
              <a:ext uri="{FF2B5EF4-FFF2-40B4-BE49-F238E27FC236}">
                <a16:creationId xmlns:a16="http://schemas.microsoft.com/office/drawing/2014/main" id="{CB32B58F-C876-AB4D-E7C5-DB65D5B1BAB4}"/>
              </a:ext>
            </a:extLst>
          </p:cNvPr>
          <p:cNvPicPr>
            <a:picLocks noChangeAspect="1"/>
          </p:cNvPicPr>
          <p:nvPr/>
        </p:nvPicPr>
        <p:blipFill>
          <a:blip r:embed="rId2"/>
          <a:stretch>
            <a:fillRect/>
          </a:stretch>
        </p:blipFill>
        <p:spPr>
          <a:xfrm>
            <a:off x="265591" y="6558286"/>
            <a:ext cx="2610775" cy="326347"/>
          </a:xfrm>
          <a:prstGeom prst="rect">
            <a:avLst/>
          </a:prstGeom>
        </p:spPr>
      </p:pic>
    </p:spTree>
    <p:extLst>
      <p:ext uri="{BB962C8B-B14F-4D97-AF65-F5344CB8AC3E}">
        <p14:creationId xmlns:p14="http://schemas.microsoft.com/office/powerpoint/2010/main" val="213850241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174A69-0108-BB36-D419-AD7A96E407F6}"/>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42E59668-3C21-4C75-9F1D-FC8FC2F32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2" name="Oval 5">
            <a:extLst>
              <a:ext uri="{FF2B5EF4-FFF2-40B4-BE49-F238E27FC236}">
                <a16:creationId xmlns:a16="http://schemas.microsoft.com/office/drawing/2014/main" id="{52A002CF-6EAF-497D-9B9B-EF9F4451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3" name="Straight Connector 52">
            <a:extLst>
              <a:ext uri="{FF2B5EF4-FFF2-40B4-BE49-F238E27FC236}">
                <a16:creationId xmlns:a16="http://schemas.microsoft.com/office/drawing/2014/main" id="{BF631B04-CB79-4ABB-B631-511E05B25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54" name="Rectangle 53">
            <a:extLst>
              <a:ext uri="{FF2B5EF4-FFF2-40B4-BE49-F238E27FC236}">
                <a16:creationId xmlns:a16="http://schemas.microsoft.com/office/drawing/2014/main" id="{A033D82A-34D5-4A1F-A25B-568EA668C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A8AA91C-C1E0-4606-86F0-7E56E6038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EA3A552-4CFF-8FCA-15CC-65C4CB5E4247}"/>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z="5000" spc="200">
                <a:solidFill>
                  <a:srgbClr val="FFFFFF"/>
                </a:solidFill>
              </a:rPr>
              <a:t>Martha Garnett </a:t>
            </a:r>
          </a:p>
        </p:txBody>
      </p:sp>
      <p:sp>
        <p:nvSpPr>
          <p:cNvPr id="5" name="TextBox 4">
            <a:extLst>
              <a:ext uri="{FF2B5EF4-FFF2-40B4-BE49-F238E27FC236}">
                <a16:creationId xmlns:a16="http://schemas.microsoft.com/office/drawing/2014/main" id="{9D40A107-513F-1CD1-4CB1-7E220A579144}"/>
              </a:ext>
            </a:extLst>
          </p:cNvPr>
          <p:cNvSpPr txBox="1"/>
          <p:nvPr/>
        </p:nvSpPr>
        <p:spPr>
          <a:xfrm>
            <a:off x="8610600" y="4960137"/>
            <a:ext cx="3200400" cy="1463040"/>
          </a:xfrm>
          <a:prstGeom prst="rect">
            <a:avLst/>
          </a:prstGeom>
        </p:spPr>
        <p:txBody>
          <a:bodyPr vert="horz" lIns="91440" tIns="45720" rIns="91440" bIns="45720" rtlCol="0" anchor="ctr">
            <a:normAutofit/>
          </a:bodyPr>
          <a:lstStyle/>
          <a:p>
            <a:pPr defTabSz="914400">
              <a:spcAft>
                <a:spcPts val="200"/>
              </a:spcAft>
              <a:buClr>
                <a:schemeClr val="accent1"/>
              </a:buClr>
              <a:buSzPct val="100000"/>
            </a:pPr>
            <a:r>
              <a:rPr lang="en-US" dirty="0">
                <a:solidFill>
                  <a:srgbClr val="FFFFFF"/>
                </a:solidFill>
              </a:rPr>
              <a:t>Surgical Lounge</a:t>
            </a:r>
          </a:p>
        </p:txBody>
      </p:sp>
      <p:pic>
        <p:nvPicPr>
          <p:cNvPr id="7" name="Content Placeholder 6" descr="A group of people standing around a person in a chair&#10;&#10;AI-generated content may be incorrect.">
            <a:extLst>
              <a:ext uri="{FF2B5EF4-FFF2-40B4-BE49-F238E27FC236}">
                <a16:creationId xmlns:a16="http://schemas.microsoft.com/office/drawing/2014/main" id="{87C05548-1080-C4ED-4159-D204AA27E402}"/>
              </a:ext>
            </a:extLst>
          </p:cNvPr>
          <p:cNvPicPr>
            <a:picLocks noGrp="1" noChangeAspect="1"/>
          </p:cNvPicPr>
          <p:nvPr>
            <p:ph idx="1"/>
          </p:nvPr>
        </p:nvPicPr>
        <p:blipFill>
          <a:blip r:embed="rId2"/>
          <a:srcRect l="18079" r="14303" b="1"/>
          <a:stretch>
            <a:fillRect/>
          </a:stretch>
        </p:blipFill>
        <p:spPr>
          <a:xfrm>
            <a:off x="20" y="10"/>
            <a:ext cx="3952937" cy="4399090"/>
          </a:xfrm>
          <a:prstGeom prst="rect">
            <a:avLst/>
          </a:prstGeom>
        </p:spPr>
      </p:pic>
      <p:pic>
        <p:nvPicPr>
          <p:cNvPr id="8" name="Picture 7">
            <a:extLst>
              <a:ext uri="{FF2B5EF4-FFF2-40B4-BE49-F238E27FC236}">
                <a16:creationId xmlns:a16="http://schemas.microsoft.com/office/drawing/2014/main" id="{92B48862-40C0-1B59-F555-DD5556A7737B}"/>
              </a:ext>
            </a:extLst>
          </p:cNvPr>
          <p:cNvPicPr>
            <a:picLocks noChangeAspect="1"/>
          </p:cNvPicPr>
          <p:nvPr/>
        </p:nvPicPr>
        <p:blipFill>
          <a:blip r:embed="rId3"/>
          <a:srcRect r="8280" b="3"/>
          <a:stretch>
            <a:fillRect/>
          </a:stretch>
        </p:blipFill>
        <p:spPr>
          <a:xfrm>
            <a:off x="4117621" y="-11961"/>
            <a:ext cx="3954910" cy="4411061"/>
          </a:xfrm>
          <a:prstGeom prst="rect">
            <a:avLst/>
          </a:prstGeom>
        </p:spPr>
      </p:pic>
      <p:pic>
        <p:nvPicPr>
          <p:cNvPr id="3" name="Picture 2" descr="A person standing at a table with a book&#10;&#10;AI-generated content may be incorrect.">
            <a:extLst>
              <a:ext uri="{FF2B5EF4-FFF2-40B4-BE49-F238E27FC236}">
                <a16:creationId xmlns:a16="http://schemas.microsoft.com/office/drawing/2014/main" id="{016F7DBB-9FD9-7F81-D416-17B6D21DE9E1}"/>
              </a:ext>
            </a:extLst>
          </p:cNvPr>
          <p:cNvPicPr>
            <a:picLocks noChangeAspect="1"/>
          </p:cNvPicPr>
          <p:nvPr/>
        </p:nvPicPr>
        <p:blipFill>
          <a:blip r:embed="rId4"/>
          <a:srcRect t="15649" r="2" b="890"/>
          <a:stretch>
            <a:fillRect/>
          </a:stretch>
        </p:blipFill>
        <p:spPr>
          <a:xfrm>
            <a:off x="8229600" y="10"/>
            <a:ext cx="3966198" cy="4399091"/>
          </a:xfrm>
          <a:prstGeom prst="rect">
            <a:avLst/>
          </a:prstGeom>
        </p:spPr>
      </p:pic>
      <p:cxnSp>
        <p:nvCxnSpPr>
          <p:cNvPr id="56" name="Straight Connector 55">
            <a:extLst>
              <a:ext uri="{FF2B5EF4-FFF2-40B4-BE49-F238E27FC236}">
                <a16:creationId xmlns:a16="http://schemas.microsoft.com/office/drawing/2014/main" id="{A1BD66FD-B09F-4B77-9801-8F6CA8EDD8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306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6B63-1480-991E-D467-7B73D45432D9}"/>
              </a:ext>
            </a:extLst>
          </p:cNvPr>
          <p:cNvSpPr>
            <a:spLocks noGrp="1"/>
          </p:cNvSpPr>
          <p:nvPr>
            <p:ph type="title"/>
          </p:nvPr>
        </p:nvSpPr>
        <p:spPr>
          <a:xfrm>
            <a:off x="1024128" y="954867"/>
            <a:ext cx="4389120" cy="786840"/>
          </a:xfrm>
        </p:spPr>
        <p:txBody>
          <a:bodyPr/>
          <a:lstStyle/>
          <a:p>
            <a:r>
              <a:rPr lang="en-US" dirty="0" err="1"/>
              <a:t>JoANN</a:t>
            </a:r>
            <a:r>
              <a:rPr lang="en-US" dirty="0"/>
              <a:t> Oswald </a:t>
            </a:r>
          </a:p>
        </p:txBody>
      </p:sp>
      <p:sp>
        <p:nvSpPr>
          <p:cNvPr id="4" name="Text Placeholder 3">
            <a:extLst>
              <a:ext uri="{FF2B5EF4-FFF2-40B4-BE49-F238E27FC236}">
                <a16:creationId xmlns:a16="http://schemas.microsoft.com/office/drawing/2014/main" id="{E082E13B-26D9-3009-9660-73AC10B70706}"/>
              </a:ext>
            </a:extLst>
          </p:cNvPr>
          <p:cNvSpPr>
            <a:spLocks noGrp="1"/>
          </p:cNvSpPr>
          <p:nvPr>
            <p:ph type="body" sz="half" idx="2"/>
          </p:nvPr>
        </p:nvSpPr>
        <p:spPr/>
        <p:txBody>
          <a:bodyPr vert="horz" lIns="91440" tIns="45720" rIns="91440" bIns="45720" rtlCol="0" anchor="t">
            <a:normAutofit/>
          </a:bodyPr>
          <a:lstStyle/>
          <a:p>
            <a:r>
              <a:rPr lang="en-US"/>
              <a:t>“After years of playing team tennis and then watching grandchildren, I was at a loss. Tennis was a great way to make new friends and my grandchildren gave me joy. </a:t>
            </a:r>
          </a:p>
          <a:p>
            <a:r>
              <a:rPr lang="en-US"/>
              <a:t>Soon, I found the Jupiter Medical Center Thrift Shop. There, I found friends and joy in helping. It was the perfect answer. Volunteering gives me pleasure, activity and most importantly, friends. </a:t>
            </a:r>
          </a:p>
          <a:p>
            <a:r>
              <a:rPr lang="en-US"/>
              <a:t>I always look forward to my days volunteering at the Thrift Shop. Thank you for letting me be a part of the hospital community.”</a:t>
            </a:r>
          </a:p>
          <a:p>
            <a:endParaRPr lang="en-US" dirty="0"/>
          </a:p>
        </p:txBody>
      </p:sp>
      <p:sp>
        <p:nvSpPr>
          <p:cNvPr id="5" name="TextBox 4">
            <a:extLst>
              <a:ext uri="{FF2B5EF4-FFF2-40B4-BE49-F238E27FC236}">
                <a16:creationId xmlns:a16="http://schemas.microsoft.com/office/drawing/2014/main" id="{B5454553-DD14-E925-30E9-FA7891DE47CE}"/>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Thrift Shop </a:t>
            </a:r>
          </a:p>
        </p:txBody>
      </p:sp>
      <p:pic>
        <p:nvPicPr>
          <p:cNvPr id="7" name="Content Placeholder 6">
            <a:extLst>
              <a:ext uri="{FF2B5EF4-FFF2-40B4-BE49-F238E27FC236}">
                <a16:creationId xmlns:a16="http://schemas.microsoft.com/office/drawing/2014/main" id="{FDA3CD01-C184-D9A5-FBB6-BCFAC6F4CC71}"/>
              </a:ext>
            </a:extLst>
          </p:cNvPr>
          <p:cNvPicPr>
            <a:picLocks noGrp="1" noChangeAspect="1"/>
          </p:cNvPicPr>
          <p:nvPr>
            <p:ph idx="1"/>
          </p:nvPr>
        </p:nvPicPr>
        <p:blipFill>
          <a:blip r:embed="rId2"/>
          <a:stretch>
            <a:fillRect/>
          </a:stretch>
        </p:blipFill>
        <p:spPr>
          <a:xfrm>
            <a:off x="6953905" y="1283976"/>
            <a:ext cx="3200677" cy="4261473"/>
          </a:xfrm>
          <a:prstGeom prst="rect">
            <a:avLst/>
          </a:prstGeom>
        </p:spPr>
      </p:pic>
    </p:spTree>
    <p:extLst>
      <p:ext uri="{BB962C8B-B14F-4D97-AF65-F5344CB8AC3E}">
        <p14:creationId xmlns:p14="http://schemas.microsoft.com/office/powerpoint/2010/main" val="2529233692"/>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FA0266-8594-81C2-BBE0-0B0D40649BC3}"/>
              </a:ext>
            </a:extLst>
          </p:cNvPr>
          <p:cNvSpPr>
            <a:spLocks noGrp="1"/>
          </p:cNvSpPr>
          <p:nvPr>
            <p:ph type="title"/>
          </p:nvPr>
        </p:nvSpPr>
        <p:spPr>
          <a:xfrm>
            <a:off x="1051724" y="2514078"/>
            <a:ext cx="10088551" cy="1829843"/>
          </a:xfrm>
        </p:spPr>
        <p:txBody>
          <a:bodyPr/>
          <a:lstStyle/>
          <a:p>
            <a:r>
              <a:rPr lang="en-US" sz="11500" dirty="0"/>
              <a:t>10 Years of Service</a:t>
            </a:r>
          </a:p>
        </p:txBody>
      </p:sp>
      <p:sp>
        <p:nvSpPr>
          <p:cNvPr id="5" name="Slide Number Placeholder 4">
            <a:extLst>
              <a:ext uri="{FF2B5EF4-FFF2-40B4-BE49-F238E27FC236}">
                <a16:creationId xmlns:a16="http://schemas.microsoft.com/office/drawing/2014/main" id="{9D7AD750-FD5E-8F0C-9F06-D8F0A4DCCC96}"/>
              </a:ext>
            </a:extLst>
          </p:cNvPr>
          <p:cNvSpPr>
            <a:spLocks noGrp="1"/>
          </p:cNvSpPr>
          <p:nvPr>
            <p:ph type="sldNum" sz="quarter" idx="4"/>
          </p:nvPr>
        </p:nvSpPr>
        <p:spPr/>
        <p:txBody>
          <a:bodyPr/>
          <a:lstStyle/>
          <a:p>
            <a:r>
              <a:rPr lang="en-US" dirty="0"/>
              <a:t> </a:t>
            </a:r>
            <a:fld id="{007995D3-E1AE-9B46-AD13-55287447F7DA}" type="slidenum">
              <a:rPr lang="en-US" smtClean="0">
                <a:solidFill>
                  <a:schemeClr val="bg1"/>
                </a:solidFill>
              </a:rPr>
              <a:pPr/>
              <a:t>5</a:t>
            </a:fld>
            <a:endParaRPr lang="en-US" dirty="0">
              <a:solidFill>
                <a:schemeClr val="bg1"/>
              </a:solidFill>
            </a:endParaRPr>
          </a:p>
        </p:txBody>
      </p:sp>
      <p:pic>
        <p:nvPicPr>
          <p:cNvPr id="6" name="Picture 5" descr="Text&#10;&#10;Description automatically generated with medium confidence">
            <a:extLst>
              <a:ext uri="{FF2B5EF4-FFF2-40B4-BE49-F238E27FC236}">
                <a16:creationId xmlns:a16="http://schemas.microsoft.com/office/drawing/2014/main" id="{3C58AC6E-4A77-4FD7-9963-7BB8B8D7CB07}"/>
              </a:ext>
            </a:extLst>
          </p:cNvPr>
          <p:cNvPicPr>
            <a:picLocks noChangeAspect="1"/>
          </p:cNvPicPr>
          <p:nvPr/>
        </p:nvPicPr>
        <p:blipFill>
          <a:blip r:embed="rId2"/>
          <a:stretch>
            <a:fillRect/>
          </a:stretch>
        </p:blipFill>
        <p:spPr>
          <a:xfrm>
            <a:off x="265591" y="6558286"/>
            <a:ext cx="2610775" cy="326347"/>
          </a:xfrm>
          <a:prstGeom prst="rect">
            <a:avLst/>
          </a:prstGeom>
        </p:spPr>
      </p:pic>
    </p:spTree>
    <p:extLst>
      <p:ext uri="{BB962C8B-B14F-4D97-AF65-F5344CB8AC3E}">
        <p14:creationId xmlns:p14="http://schemas.microsoft.com/office/powerpoint/2010/main" val="201567201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6B63-1480-991E-D467-7B73D45432D9}"/>
              </a:ext>
            </a:extLst>
          </p:cNvPr>
          <p:cNvSpPr>
            <a:spLocks noGrp="1"/>
          </p:cNvSpPr>
          <p:nvPr>
            <p:ph type="title"/>
          </p:nvPr>
        </p:nvSpPr>
        <p:spPr>
          <a:xfrm>
            <a:off x="1024128" y="954867"/>
            <a:ext cx="4389120" cy="786840"/>
          </a:xfrm>
        </p:spPr>
        <p:txBody>
          <a:bodyPr/>
          <a:lstStyle/>
          <a:p>
            <a:r>
              <a:rPr lang="en-US" dirty="0"/>
              <a:t>Gerry Berlin</a:t>
            </a:r>
          </a:p>
        </p:txBody>
      </p:sp>
      <p:sp>
        <p:nvSpPr>
          <p:cNvPr id="4" name="Text Placeholder 3">
            <a:extLst>
              <a:ext uri="{FF2B5EF4-FFF2-40B4-BE49-F238E27FC236}">
                <a16:creationId xmlns:a16="http://schemas.microsoft.com/office/drawing/2014/main" id="{E082E13B-26D9-3009-9660-73AC10B70706}"/>
              </a:ext>
            </a:extLst>
          </p:cNvPr>
          <p:cNvSpPr>
            <a:spLocks noGrp="1"/>
          </p:cNvSpPr>
          <p:nvPr>
            <p:ph type="body" sz="half" idx="2"/>
          </p:nvPr>
        </p:nvSpPr>
        <p:spPr/>
        <p:txBody>
          <a:bodyPr vert="horz" lIns="91440" tIns="45720" rIns="91440" bIns="45720" rtlCol="0" anchor="t">
            <a:normAutofit/>
          </a:bodyPr>
          <a:lstStyle/>
          <a:p>
            <a:pPr>
              <a:spcBef>
                <a:spcPts val="0"/>
              </a:spcBef>
              <a:spcAft>
                <a:spcPts val="0"/>
              </a:spcAft>
            </a:pPr>
            <a:r>
              <a:rPr lang="en-US" dirty="0"/>
              <a:t>"I feel truly blessed and fortunate to have had a years' long career in not only the practice of Anesthesiology, but also an equally long career in educating future anesthesiologists. Volunteering is a small way to give something back to my community. This experience has also given me the opportunity to work with the very capable and caring PACU nursing staff at Jupiter Medical Center. At my very first Volunteer Luncheon I remember hearing a guest speaker tell us those that can, do. . . . . those that can do more, volunteer. "</a:t>
            </a:r>
          </a:p>
          <a:p>
            <a:pPr marL="0" marR="0">
              <a:spcBef>
                <a:spcPts val="0"/>
              </a:spcBef>
              <a:spcAft>
                <a:spcPts val="0"/>
              </a:spcAft>
            </a:pPr>
            <a:endParaRPr lang="en-US" sz="2400" dirty="0"/>
          </a:p>
        </p:txBody>
      </p:sp>
      <p:sp>
        <p:nvSpPr>
          <p:cNvPr id="5" name="TextBox 4">
            <a:extLst>
              <a:ext uri="{FF2B5EF4-FFF2-40B4-BE49-F238E27FC236}">
                <a16:creationId xmlns:a16="http://schemas.microsoft.com/office/drawing/2014/main" id="{B5454553-DD14-E925-30E9-FA7891DE47CE}"/>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PACU </a:t>
            </a:r>
          </a:p>
        </p:txBody>
      </p:sp>
      <p:pic>
        <p:nvPicPr>
          <p:cNvPr id="8" name="Content Placeholder 7" descr="A person standing in a hospital room&#10;&#10;AI-generated content may be incorrect.">
            <a:extLst>
              <a:ext uri="{FF2B5EF4-FFF2-40B4-BE49-F238E27FC236}">
                <a16:creationId xmlns:a16="http://schemas.microsoft.com/office/drawing/2014/main" id="{C88274BB-C24D-04D6-E899-6BDE3882E2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6521" y="822325"/>
            <a:ext cx="3995445" cy="5184775"/>
          </a:xfrm>
        </p:spPr>
      </p:pic>
    </p:spTree>
    <p:extLst>
      <p:ext uri="{BB962C8B-B14F-4D97-AF65-F5344CB8AC3E}">
        <p14:creationId xmlns:p14="http://schemas.microsoft.com/office/powerpoint/2010/main" val="2629131391"/>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6B63-1480-991E-D467-7B73D45432D9}"/>
              </a:ext>
            </a:extLst>
          </p:cNvPr>
          <p:cNvSpPr>
            <a:spLocks noGrp="1"/>
          </p:cNvSpPr>
          <p:nvPr>
            <p:ph type="title"/>
          </p:nvPr>
        </p:nvSpPr>
        <p:spPr>
          <a:xfrm>
            <a:off x="1024128" y="954867"/>
            <a:ext cx="4389120" cy="786840"/>
          </a:xfrm>
        </p:spPr>
        <p:txBody>
          <a:bodyPr/>
          <a:lstStyle/>
          <a:p>
            <a:r>
              <a:rPr lang="en-US" dirty="0"/>
              <a:t>Annette Hearl-Thomas</a:t>
            </a:r>
          </a:p>
        </p:txBody>
      </p:sp>
      <p:sp>
        <p:nvSpPr>
          <p:cNvPr id="4" name="Text Placeholder 3">
            <a:extLst>
              <a:ext uri="{FF2B5EF4-FFF2-40B4-BE49-F238E27FC236}">
                <a16:creationId xmlns:a16="http://schemas.microsoft.com/office/drawing/2014/main" id="{E082E13B-26D9-3009-9660-73AC10B70706}"/>
              </a:ext>
            </a:extLst>
          </p:cNvPr>
          <p:cNvSpPr>
            <a:spLocks noGrp="1"/>
          </p:cNvSpPr>
          <p:nvPr>
            <p:ph type="body" sz="half" idx="2"/>
          </p:nvPr>
        </p:nvSpPr>
        <p:spPr>
          <a:xfrm>
            <a:off x="1024128" y="2257506"/>
            <a:ext cx="5338572" cy="4092494"/>
          </a:xfrm>
        </p:spPr>
        <p:txBody>
          <a:bodyPr vert="horz" lIns="91440" tIns="45720" rIns="91440" bIns="45720" rtlCol="0" anchor="t">
            <a:noAutofit/>
          </a:bodyPr>
          <a:lstStyle/>
          <a:p>
            <a:r>
              <a:rPr lang="en-US" dirty="0"/>
              <a:t>I became a JMC volunteer by accident…literally. When my husband witnessed a fender-bender and offered his assistance, he met a Motor Aid volunteer who encouraged him to join their team. He then suggested that I contact the Auxiliary Office. When given the choices of volunteer opportunities, I said, “Anything but a desk job.” I enjoyed assisting the Activities Director at the Skilled Nursing &amp; Rehabilitation Center. When the facility closed, I began volunteering at the Anderson Family Cancer Institute. The nurses and the patients and their loved ones are grateful for our assistance. It is rewarding to know that I am making a positive difference in the life of others, to see them smile (or even laugh) and to be a good listener. </a:t>
            </a:r>
          </a:p>
          <a:p>
            <a:r>
              <a:rPr lang="en-US" dirty="0"/>
              <a:t>Dominique complied with my request for anything but a desk job and has kept me on my feet for the last ten years.</a:t>
            </a:r>
          </a:p>
        </p:txBody>
      </p:sp>
      <p:sp>
        <p:nvSpPr>
          <p:cNvPr id="5" name="TextBox 4">
            <a:extLst>
              <a:ext uri="{FF2B5EF4-FFF2-40B4-BE49-F238E27FC236}">
                <a16:creationId xmlns:a16="http://schemas.microsoft.com/office/drawing/2014/main" id="{B5454553-DD14-E925-30E9-FA7891DE47CE}"/>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Chemotherapy and Infusion Center </a:t>
            </a:r>
          </a:p>
        </p:txBody>
      </p:sp>
      <p:pic>
        <p:nvPicPr>
          <p:cNvPr id="8" name="Content Placeholder 7" descr="A person standing in front of a building&#10;&#10;AI-generated content may be incorrect.">
            <a:extLst>
              <a:ext uri="{FF2B5EF4-FFF2-40B4-BE49-F238E27FC236}">
                <a16:creationId xmlns:a16="http://schemas.microsoft.com/office/drawing/2014/main" id="{4C6B51A6-CB35-702D-5635-AFD2ED2181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9953" y="822325"/>
            <a:ext cx="3888581" cy="5184775"/>
          </a:xfrm>
        </p:spPr>
      </p:pic>
    </p:spTree>
    <p:extLst>
      <p:ext uri="{BB962C8B-B14F-4D97-AF65-F5344CB8AC3E}">
        <p14:creationId xmlns:p14="http://schemas.microsoft.com/office/powerpoint/2010/main" val="3536366156"/>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6B63-1480-991E-D467-7B73D45432D9}"/>
              </a:ext>
            </a:extLst>
          </p:cNvPr>
          <p:cNvSpPr>
            <a:spLocks noGrp="1"/>
          </p:cNvSpPr>
          <p:nvPr>
            <p:ph type="title"/>
          </p:nvPr>
        </p:nvSpPr>
        <p:spPr>
          <a:xfrm>
            <a:off x="1024128" y="954867"/>
            <a:ext cx="4389120" cy="786840"/>
          </a:xfrm>
        </p:spPr>
        <p:txBody>
          <a:bodyPr/>
          <a:lstStyle/>
          <a:p>
            <a:r>
              <a:rPr lang="en-US" dirty="0"/>
              <a:t>Barbara Hill</a:t>
            </a:r>
          </a:p>
        </p:txBody>
      </p:sp>
      <p:sp>
        <p:nvSpPr>
          <p:cNvPr id="4" name="Text Placeholder 3">
            <a:extLst>
              <a:ext uri="{FF2B5EF4-FFF2-40B4-BE49-F238E27FC236}">
                <a16:creationId xmlns:a16="http://schemas.microsoft.com/office/drawing/2014/main" id="{E082E13B-26D9-3009-9660-73AC10B70706}"/>
              </a:ext>
            </a:extLst>
          </p:cNvPr>
          <p:cNvSpPr>
            <a:spLocks noGrp="1"/>
          </p:cNvSpPr>
          <p:nvPr>
            <p:ph type="body" sz="half" idx="2"/>
          </p:nvPr>
        </p:nvSpPr>
        <p:spPr>
          <a:xfrm>
            <a:off x="1024128" y="2257506"/>
            <a:ext cx="4389120" cy="3762294"/>
          </a:xfrm>
        </p:spPr>
        <p:txBody>
          <a:bodyPr/>
          <a:lstStyle/>
          <a:p>
            <a:r>
              <a:rPr lang="en-US" dirty="0"/>
              <a:t>“Inspired by the exceptional care my husband received during orthopedic surgery at Jupiter Medical Center, I became a volunteer to give back.  I began with outpatient phlebotomy and now serve in the GI waiting area, supporting patients before procedures and assisting lab staff.  It is my pleasure to serve.”</a:t>
            </a:r>
          </a:p>
        </p:txBody>
      </p:sp>
      <p:sp>
        <p:nvSpPr>
          <p:cNvPr id="5" name="TextBox 4">
            <a:extLst>
              <a:ext uri="{FF2B5EF4-FFF2-40B4-BE49-F238E27FC236}">
                <a16:creationId xmlns:a16="http://schemas.microsoft.com/office/drawing/2014/main" id="{B5454553-DD14-E925-30E9-FA7891DE47CE}"/>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GI Waiting Area </a:t>
            </a:r>
          </a:p>
        </p:txBody>
      </p:sp>
      <p:pic>
        <p:nvPicPr>
          <p:cNvPr id="10" name="Content Placeholder 9" descr="A person holding flowers in her hands&#10;&#10;AI-generated content may be incorrect.">
            <a:extLst>
              <a:ext uri="{FF2B5EF4-FFF2-40B4-BE49-F238E27FC236}">
                <a16:creationId xmlns:a16="http://schemas.microsoft.com/office/drawing/2014/main" id="{B9F7E9B8-2CA7-E7D3-1B69-E9D73F3438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1135" y="822325"/>
            <a:ext cx="4546218" cy="5184775"/>
          </a:xfrm>
        </p:spPr>
      </p:pic>
    </p:spTree>
    <p:extLst>
      <p:ext uri="{BB962C8B-B14F-4D97-AF65-F5344CB8AC3E}">
        <p14:creationId xmlns:p14="http://schemas.microsoft.com/office/powerpoint/2010/main" val="1892089878"/>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6B63-1480-991E-D467-7B73D45432D9}"/>
              </a:ext>
            </a:extLst>
          </p:cNvPr>
          <p:cNvSpPr>
            <a:spLocks noGrp="1"/>
          </p:cNvSpPr>
          <p:nvPr>
            <p:ph type="title"/>
          </p:nvPr>
        </p:nvSpPr>
        <p:spPr>
          <a:xfrm>
            <a:off x="1024128" y="954867"/>
            <a:ext cx="4389120" cy="786840"/>
          </a:xfrm>
        </p:spPr>
        <p:txBody>
          <a:bodyPr/>
          <a:lstStyle/>
          <a:p>
            <a:r>
              <a:rPr lang="en-US" dirty="0"/>
              <a:t>Bruce Kerman </a:t>
            </a:r>
          </a:p>
        </p:txBody>
      </p:sp>
      <p:sp>
        <p:nvSpPr>
          <p:cNvPr id="4" name="Text Placeholder 3">
            <a:extLst>
              <a:ext uri="{FF2B5EF4-FFF2-40B4-BE49-F238E27FC236}">
                <a16:creationId xmlns:a16="http://schemas.microsoft.com/office/drawing/2014/main" id="{E082E13B-26D9-3009-9660-73AC10B70706}"/>
              </a:ext>
            </a:extLst>
          </p:cNvPr>
          <p:cNvSpPr>
            <a:spLocks noGrp="1"/>
          </p:cNvSpPr>
          <p:nvPr>
            <p:ph type="body" sz="half" idx="2"/>
          </p:nvPr>
        </p:nvSpPr>
        <p:spPr>
          <a:xfrm>
            <a:off x="1024128" y="2277353"/>
            <a:ext cx="4557920" cy="3919007"/>
          </a:xfrm>
        </p:spPr>
        <p:txBody>
          <a:bodyPr>
            <a:normAutofit/>
          </a:bodyPr>
          <a:lstStyle/>
          <a:p>
            <a:pPr marL="0" marR="0">
              <a:spcBef>
                <a:spcPts val="0"/>
              </a:spcBef>
              <a:spcAft>
                <a:spcPts val="600"/>
              </a:spcAft>
            </a:pPr>
            <a:r>
              <a:rPr lang="en-US" dirty="0"/>
              <a:t>“The experience is incredibly rewarding, providing a source of purpose and the opportunity to build meaningful connections with both staff and fellow volunteers. Ultimately, I am proud to contribute to the mission of an independent, top tier medical facility. Knowing that my time helps enhance the overall experience for everyone we serve.”</a:t>
            </a:r>
          </a:p>
        </p:txBody>
      </p:sp>
      <p:sp>
        <p:nvSpPr>
          <p:cNvPr id="5" name="TextBox 4">
            <a:extLst>
              <a:ext uri="{FF2B5EF4-FFF2-40B4-BE49-F238E27FC236}">
                <a16:creationId xmlns:a16="http://schemas.microsoft.com/office/drawing/2014/main" id="{B5454553-DD14-E925-30E9-FA7891DE47CE}"/>
              </a:ext>
            </a:extLst>
          </p:cNvPr>
          <p:cNvSpPr txBox="1"/>
          <p:nvPr/>
        </p:nvSpPr>
        <p:spPr>
          <a:xfrm>
            <a:off x="1024128" y="1741707"/>
            <a:ext cx="4389120" cy="377505"/>
          </a:xfrm>
          <a:prstGeom prst="rect">
            <a:avLst/>
          </a:prstGeom>
          <a:noFill/>
        </p:spPr>
        <p:txBody>
          <a:bodyPr wrap="square" rtlCol="0">
            <a:spAutoFit/>
          </a:bodyPr>
          <a:lstStyle/>
          <a:p>
            <a:r>
              <a:rPr lang="en-US" dirty="0">
                <a:solidFill>
                  <a:schemeClr val="accent2"/>
                </a:solidFill>
              </a:rPr>
              <a:t>Greeter </a:t>
            </a:r>
          </a:p>
        </p:txBody>
      </p:sp>
      <p:pic>
        <p:nvPicPr>
          <p:cNvPr id="8" name="Content Placeholder 7" descr="A person standing in front of a building&#10;&#10;AI-generated content may be incorrect.">
            <a:extLst>
              <a:ext uri="{FF2B5EF4-FFF2-40B4-BE49-F238E27FC236}">
                <a16:creationId xmlns:a16="http://schemas.microsoft.com/office/drawing/2014/main" id="{0D531375-9438-C9DD-8433-51663C7C7A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9953" y="822325"/>
            <a:ext cx="3888581" cy="5184775"/>
          </a:xfrm>
        </p:spPr>
      </p:pic>
    </p:spTree>
    <p:extLst>
      <p:ext uri="{BB962C8B-B14F-4D97-AF65-F5344CB8AC3E}">
        <p14:creationId xmlns:p14="http://schemas.microsoft.com/office/powerpoint/2010/main" val="436937963"/>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30517</TotalTime>
  <Words>2215</Words>
  <Application>Microsoft Office PowerPoint</Application>
  <PresentationFormat>Widescreen</PresentationFormat>
  <Paragraphs>105</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Integral</vt:lpstr>
      <vt:lpstr> Jupiter Medical Center</vt:lpstr>
      <vt:lpstr>5,000 VOLUNTEER HOURS</vt:lpstr>
      <vt:lpstr>Marcella Baker </vt:lpstr>
      <vt:lpstr>JoANN Oswald </vt:lpstr>
      <vt:lpstr>10 Years of Service</vt:lpstr>
      <vt:lpstr>Gerry Berlin</vt:lpstr>
      <vt:lpstr>Annette Hearl-Thomas</vt:lpstr>
      <vt:lpstr>Barbara Hill</vt:lpstr>
      <vt:lpstr>Bruce Kerman </vt:lpstr>
      <vt:lpstr>Mary LEgan</vt:lpstr>
      <vt:lpstr>Harold Matsunaga </vt:lpstr>
      <vt:lpstr>Bob Mcgaw </vt:lpstr>
      <vt:lpstr>Pam Reynolds </vt:lpstr>
      <vt:lpstr>15 Years of Service</vt:lpstr>
      <vt:lpstr>Belinda EICHLER </vt:lpstr>
      <vt:lpstr>Martina Elmore </vt:lpstr>
      <vt:lpstr>SUSAN GOLDSMITH </vt:lpstr>
      <vt:lpstr>Norah grubmeyer</vt:lpstr>
      <vt:lpstr>Dee PEREZ</vt:lpstr>
      <vt:lpstr>Betty Westerbeck</vt:lpstr>
      <vt:lpstr>Edie WOLF</vt:lpstr>
      <vt:lpstr>20 Years of Service</vt:lpstr>
      <vt:lpstr>Mary Dore </vt:lpstr>
      <vt:lpstr>Flo Gosselin </vt:lpstr>
      <vt:lpstr>25 Years of Service</vt:lpstr>
      <vt:lpstr>Barbara Shearon</vt:lpstr>
      <vt:lpstr>30 Years of Service</vt:lpstr>
      <vt:lpstr>Doris Cline </vt:lpstr>
      <vt:lpstr>45 Years of Service</vt:lpstr>
      <vt:lpstr>Mary Imle</vt:lpstr>
      <vt:lpstr>Volunteer of the year </vt:lpstr>
      <vt:lpstr>Martha Garnett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Jupiter Medical Center</dc:title>
  <dc:creator>Tamara Sydne</dc:creator>
  <cp:lastModifiedBy>Dominique Kruisland</cp:lastModifiedBy>
  <cp:revision>336</cp:revision>
  <dcterms:created xsi:type="dcterms:W3CDTF">2024-02-20T19:11:45Z</dcterms:created>
  <dcterms:modified xsi:type="dcterms:W3CDTF">2026-05-19T16:00:49Z</dcterms:modified>
</cp:coreProperties>
</file>